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73" r:id="rId3"/>
    <p:sldId id="268" r:id="rId4"/>
    <p:sldId id="272" r:id="rId5"/>
    <p:sldId id="276" r:id="rId6"/>
    <p:sldId id="275" r:id="rId7"/>
    <p:sldId id="310" r:id="rId8"/>
    <p:sldId id="311" r:id="rId9"/>
    <p:sldId id="312" r:id="rId10"/>
    <p:sldId id="313" r:id="rId11"/>
    <p:sldId id="270" r:id="rId12"/>
    <p:sldId id="271" r:id="rId13"/>
    <p:sldId id="318" r:id="rId14"/>
    <p:sldId id="319" r:id="rId15"/>
    <p:sldId id="320" r:id="rId16"/>
    <p:sldId id="321" r:id="rId17"/>
    <p:sldId id="326" r:id="rId18"/>
    <p:sldId id="327" r:id="rId19"/>
    <p:sldId id="328" r:id="rId20"/>
    <p:sldId id="277" r:id="rId21"/>
    <p:sldId id="260" r:id="rId22"/>
    <p:sldId id="329" r:id="rId23"/>
    <p:sldId id="334" r:id="rId24"/>
    <p:sldId id="332" r:id="rId25"/>
    <p:sldId id="333" r:id="rId26"/>
    <p:sldId id="279" r:id="rId27"/>
    <p:sldId id="267"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D615396-BEF2-483C-B958-F4EF6E5C6210}" type="datetimeFigureOut">
              <a:rPr lang="en-US" smtClean="0"/>
              <a:t>10/28/2019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5290431-A3DB-4ABF-8AA8-EBB3FC42E972}" type="slidenum">
              <a:rPr lang="en-US" smtClean="0"/>
              <a:t>‹#›</a:t>
            </a:fld>
            <a:endParaRPr lang="en-US"/>
          </a:p>
        </p:txBody>
      </p:sp>
    </p:spTree>
    <p:extLst>
      <p:ext uri="{BB962C8B-B14F-4D97-AF65-F5344CB8AC3E}">
        <p14:creationId xmlns:p14="http://schemas.microsoft.com/office/powerpoint/2010/main" val="29144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9BDD54-4C22-493F-AD08-B70041CD86D6}" type="datetimeFigureOut">
              <a:rPr lang="en-US" smtClean="0"/>
              <a:t>10/28/2019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B5A5FE-4D1E-41CA-8467-0834E4191BE5}" type="slidenum">
              <a:rPr lang="en-US" smtClean="0"/>
              <a:t>‹#›</a:t>
            </a:fld>
            <a:endParaRPr lang="en-US" dirty="0"/>
          </a:p>
        </p:txBody>
      </p:sp>
    </p:spTree>
    <p:extLst>
      <p:ext uri="{BB962C8B-B14F-4D97-AF65-F5344CB8AC3E}">
        <p14:creationId xmlns:p14="http://schemas.microsoft.com/office/powerpoint/2010/main" val="87915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027">
              <a:defRPr>
                <a:solidFill>
                  <a:schemeClr val="tx1"/>
                </a:solidFill>
                <a:latin typeface="Helvetica" panose="020B0604020202020204" pitchFamily="34" charset="0"/>
                <a:ea typeface="ＭＳ Ｐゴシック" panose="020B0600070205080204" pitchFamily="34" charset="-128"/>
              </a:defRPr>
            </a:lvl1pPr>
            <a:lvl2pPr marL="754243" indent="-290093" defTabSz="946027">
              <a:defRPr>
                <a:solidFill>
                  <a:schemeClr val="tx1"/>
                </a:solidFill>
                <a:latin typeface="Helvetica" panose="020B0604020202020204" pitchFamily="34" charset="0"/>
                <a:ea typeface="ＭＳ Ｐゴシック" panose="020B0600070205080204" pitchFamily="34" charset="-128"/>
              </a:defRPr>
            </a:lvl2pPr>
            <a:lvl3pPr marL="1160374" indent="-232075" defTabSz="946027">
              <a:defRPr>
                <a:solidFill>
                  <a:schemeClr val="tx1"/>
                </a:solidFill>
                <a:latin typeface="Helvetica" panose="020B0604020202020204" pitchFamily="34" charset="0"/>
                <a:ea typeface="ＭＳ Ｐゴシック" panose="020B0600070205080204" pitchFamily="34" charset="-128"/>
              </a:defRPr>
            </a:lvl3pPr>
            <a:lvl4pPr marL="1624523" indent="-232075" defTabSz="946027">
              <a:defRPr>
                <a:solidFill>
                  <a:schemeClr val="tx1"/>
                </a:solidFill>
                <a:latin typeface="Helvetica" panose="020B0604020202020204" pitchFamily="34" charset="0"/>
                <a:ea typeface="ＭＳ Ｐゴシック" panose="020B0600070205080204" pitchFamily="34" charset="-128"/>
              </a:defRPr>
            </a:lvl4pPr>
            <a:lvl5pPr marL="2088672" indent="-232075" defTabSz="946027">
              <a:defRPr>
                <a:solidFill>
                  <a:schemeClr val="tx1"/>
                </a:solidFill>
                <a:latin typeface="Helvetica" panose="020B0604020202020204" pitchFamily="34" charset="0"/>
                <a:ea typeface="ＭＳ Ｐゴシック" panose="020B0600070205080204" pitchFamily="34" charset="-128"/>
              </a:defRPr>
            </a:lvl5pPr>
            <a:lvl6pPr marL="2552822" indent="-232075" defTabSz="946027"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3016971" indent="-232075" defTabSz="946027"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81121" indent="-232075" defTabSz="946027"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945270" indent="-232075" defTabSz="946027"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fld id="{0E76BB2A-6CBD-4399-90BA-A9052DD53CED}" type="slidenum">
              <a:rPr lang="en-US"/>
              <a:pPr/>
              <a:t>7</a:t>
            </a:fld>
            <a:endParaRPr lang="en-US" dirty="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latin typeface="Helvetica" panose="020B0604020202020204" pitchFamily="34" charset="0"/>
                <a:ea typeface="ＭＳ Ｐゴシック" panose="020B0600070205080204" pitchFamily="34" charset="-128"/>
              </a:rPr>
              <a:t>Our top priorities remain: to advance the science through research and erase the stigma through education.  </a:t>
            </a:r>
            <a:r>
              <a:rPr lang="en-US" dirty="0">
                <a:latin typeface="Helvetica" panose="020B0604020202020204" pitchFamily="34" charset="0"/>
                <a:ea typeface="ＭＳ Ｐゴシック" panose="020B0600070205080204" pitchFamily="34" charset="-128"/>
              </a:rPr>
              <a:t>Through sponsoring pivotal research and working with others, NIDA is bringing new insights into the mechanisms of addiction to communities around the country, helping to reduce associated stigma and suffering. </a:t>
            </a:r>
          </a:p>
        </p:txBody>
      </p:sp>
    </p:spTree>
    <p:extLst>
      <p:ext uri="{BB962C8B-B14F-4D97-AF65-F5344CB8AC3E}">
        <p14:creationId xmlns:p14="http://schemas.microsoft.com/office/powerpoint/2010/main" val="86038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10/28/2019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ore.samhsa.gov/product/SMA18-5054"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46509"/>
            <a:ext cx="8001000" cy="2521819"/>
          </a:xfrm>
        </p:spPr>
        <p:txBody>
          <a:bodyPr>
            <a:normAutofit/>
          </a:bodyPr>
          <a:lstStyle/>
          <a:p>
            <a:r>
              <a:rPr lang="en-US" sz="3200" b="1" dirty="0">
                <a:solidFill>
                  <a:schemeClr val="bg1"/>
                </a:solidFill>
              </a:rPr>
              <a:t>Maternal Substance Use Disorder</a:t>
            </a:r>
            <a:r>
              <a:rPr lang="en-US" sz="3200" dirty="0">
                <a:solidFill>
                  <a:schemeClr val="bg2"/>
                </a:solidFill>
              </a:rPr>
              <a:t>: </a:t>
            </a:r>
            <a:r>
              <a:rPr lang="en-US" sz="3200" dirty="0">
                <a:solidFill>
                  <a:schemeClr val="bg1"/>
                </a:solidFill>
              </a:rPr>
              <a:t>Addressing Fear and Discrimination (Part I)</a:t>
            </a:r>
          </a:p>
        </p:txBody>
      </p:sp>
      <p:sp>
        <p:nvSpPr>
          <p:cNvPr id="3" name="Subtitle 2"/>
          <p:cNvSpPr>
            <a:spLocks noGrp="1"/>
          </p:cNvSpPr>
          <p:nvPr>
            <p:ph type="subTitle" idx="1"/>
          </p:nvPr>
        </p:nvSpPr>
        <p:spPr/>
        <p:txBody>
          <a:bodyPr/>
          <a:lstStyle/>
          <a:p>
            <a:r>
              <a:rPr lang="en-US" dirty="0"/>
              <a:t>Sharon Morello RN, BSN </a:t>
            </a:r>
          </a:p>
        </p:txBody>
      </p:sp>
    </p:spTree>
    <p:extLst>
      <p:ext uri="{BB962C8B-B14F-4D97-AF65-F5344CB8AC3E}">
        <p14:creationId xmlns:p14="http://schemas.microsoft.com/office/powerpoint/2010/main" val="245123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477" y="550259"/>
            <a:ext cx="9528525" cy="6239820"/>
          </a:xfrm>
        </p:spPr>
      </p:pic>
    </p:spTree>
    <p:extLst>
      <p:ext uri="{BB962C8B-B14F-4D97-AF65-F5344CB8AC3E}">
        <p14:creationId xmlns:p14="http://schemas.microsoft.com/office/powerpoint/2010/main" val="318446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71" y="202132"/>
            <a:ext cx="9131984" cy="2079057"/>
          </a:xfrm>
        </p:spPr>
        <p:txBody>
          <a:bodyPr>
            <a:normAutofit/>
          </a:bodyPr>
          <a:lstStyle/>
          <a:p>
            <a:r>
              <a:rPr lang="en-US" sz="3200" b="1" dirty="0">
                <a:solidFill>
                  <a:srgbClr val="0070C0"/>
                </a:solidFill>
              </a:rPr>
              <a:t>As Healthcare workers we need to be leaders in changing the tide of this epidemic by:</a:t>
            </a:r>
          </a:p>
        </p:txBody>
      </p:sp>
      <p:sp>
        <p:nvSpPr>
          <p:cNvPr id="3" name="Content Placeholder 2"/>
          <p:cNvSpPr>
            <a:spLocks noGrp="1"/>
          </p:cNvSpPr>
          <p:nvPr>
            <p:ph idx="1"/>
          </p:nvPr>
        </p:nvSpPr>
        <p:spPr>
          <a:xfrm>
            <a:off x="1174282" y="2136807"/>
            <a:ext cx="8073206" cy="4158113"/>
          </a:xfrm>
        </p:spPr>
        <p:txBody>
          <a:bodyPr>
            <a:normAutofit/>
          </a:bodyPr>
          <a:lstStyle/>
          <a:p>
            <a:pPr>
              <a:buFont typeface="Wingdings" panose="05000000000000000000" pitchFamily="2" charset="2"/>
              <a:buChar char="Ø"/>
            </a:pPr>
            <a:r>
              <a:rPr lang="en-US" sz="3200" b="1" dirty="0">
                <a:solidFill>
                  <a:schemeClr val="bg1"/>
                </a:solidFill>
                <a:latin typeface="Calibri Light" panose="020F0302020204030204" pitchFamily="34" charset="0"/>
              </a:rPr>
              <a:t>Decreasing stigma</a:t>
            </a:r>
          </a:p>
          <a:p>
            <a:pPr>
              <a:buFont typeface="Wingdings" panose="05000000000000000000" pitchFamily="2" charset="2"/>
              <a:buChar char="Ø"/>
            </a:pPr>
            <a:r>
              <a:rPr lang="en-US" sz="3200" b="1" dirty="0">
                <a:solidFill>
                  <a:schemeClr val="bg1"/>
                </a:solidFill>
                <a:latin typeface="Calibri Light" panose="020F0302020204030204" pitchFamily="34" charset="0"/>
              </a:rPr>
              <a:t>Increase access to evidence-based care, including Medication Assisted treatment</a:t>
            </a:r>
          </a:p>
          <a:p>
            <a:pPr>
              <a:buFont typeface="Wingdings" panose="05000000000000000000" pitchFamily="2" charset="2"/>
              <a:buChar char="Ø"/>
            </a:pPr>
            <a:r>
              <a:rPr lang="en-US" sz="3200" b="1" dirty="0">
                <a:solidFill>
                  <a:schemeClr val="bg1"/>
                </a:solidFill>
                <a:latin typeface="Calibri Light" panose="020F0302020204030204" pitchFamily="34" charset="0"/>
              </a:rPr>
              <a:t>Supporting expanded use of naloxone</a:t>
            </a:r>
          </a:p>
          <a:p>
            <a:pPr>
              <a:buFont typeface="Wingdings" panose="05000000000000000000" pitchFamily="2" charset="2"/>
              <a:buChar char="Ø"/>
            </a:pPr>
            <a:r>
              <a:rPr lang="en-US" sz="3200" b="1" dirty="0">
                <a:solidFill>
                  <a:schemeClr val="bg1"/>
                </a:solidFill>
                <a:latin typeface="Calibri Light" panose="020F0302020204030204" pitchFamily="34" charset="0"/>
              </a:rPr>
              <a:t> Recognize and provide screening, brief intervention and referral to treatment (SBIRT)</a:t>
            </a:r>
          </a:p>
        </p:txBody>
      </p:sp>
    </p:spTree>
    <p:extLst>
      <p:ext uri="{BB962C8B-B14F-4D97-AF65-F5344CB8AC3E}">
        <p14:creationId xmlns:p14="http://schemas.microsoft.com/office/powerpoint/2010/main" val="263569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728" y="240632"/>
            <a:ext cx="8534400" cy="1507067"/>
          </a:xfrm>
        </p:spPr>
        <p:txBody>
          <a:bodyPr/>
          <a:lstStyle/>
          <a:p>
            <a:r>
              <a:rPr lang="en-US" dirty="0">
                <a:solidFill>
                  <a:srgbClr val="0070C0"/>
                </a:solidFill>
              </a:rPr>
              <a:t>Reducing Stigma among our profession and in community</a:t>
            </a:r>
          </a:p>
        </p:txBody>
      </p:sp>
      <p:sp>
        <p:nvSpPr>
          <p:cNvPr id="6" name="Content Placeholder 5">
            <a:extLst>
              <a:ext uri="{FF2B5EF4-FFF2-40B4-BE49-F238E27FC236}">
                <a16:creationId xmlns:a16="http://schemas.microsoft.com/office/drawing/2014/main" id="{BBEBE990-E85E-4B6D-B443-BF1D4631C9C2}"/>
              </a:ext>
            </a:extLst>
          </p:cNvPr>
          <p:cNvSpPr>
            <a:spLocks noGrp="1"/>
          </p:cNvSpPr>
          <p:nvPr>
            <p:ph idx="1"/>
          </p:nvPr>
        </p:nvSpPr>
        <p:spPr>
          <a:xfrm>
            <a:off x="829393" y="2030931"/>
            <a:ext cx="8534400" cy="4129237"/>
          </a:xfrm>
        </p:spPr>
        <p:txBody>
          <a:bodyPr>
            <a:normAutofit lnSpcReduction="10000"/>
          </a:bodyPr>
          <a:lstStyle/>
          <a:p>
            <a:r>
              <a:rPr lang="en-US" sz="3600" dirty="0"/>
              <a:t>Know the facts</a:t>
            </a:r>
          </a:p>
          <a:p>
            <a:r>
              <a:rPr lang="en-US" sz="3600" dirty="0"/>
              <a:t>Beware of your own attitudes and behaviors</a:t>
            </a:r>
          </a:p>
          <a:p>
            <a:r>
              <a:rPr lang="en-US" sz="3600" dirty="0"/>
              <a:t>Choose words carefully</a:t>
            </a:r>
          </a:p>
          <a:p>
            <a:r>
              <a:rPr lang="en-US" sz="3600" dirty="0"/>
              <a:t>Educate others</a:t>
            </a:r>
          </a:p>
          <a:p>
            <a:r>
              <a:rPr lang="en-US" sz="3600" dirty="0"/>
              <a:t>Focus on the positive</a:t>
            </a:r>
          </a:p>
          <a:p>
            <a:endParaRPr lang="en-US" dirty="0"/>
          </a:p>
        </p:txBody>
      </p:sp>
    </p:spTree>
    <p:extLst>
      <p:ext uri="{BB962C8B-B14F-4D97-AF65-F5344CB8AC3E}">
        <p14:creationId xmlns:p14="http://schemas.microsoft.com/office/powerpoint/2010/main" val="157476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80" y="-306049"/>
            <a:ext cx="8534400" cy="1507067"/>
          </a:xfrm>
        </p:spPr>
        <p:txBody>
          <a:bodyPr/>
          <a:lstStyle/>
          <a:p>
            <a:pPr algn="ctr"/>
            <a:r>
              <a:rPr lang="en-US" b="1" dirty="0">
                <a:solidFill>
                  <a:schemeClr val="bg1"/>
                </a:solidFill>
              </a:rPr>
              <a:t>The Science of Addiction </a:t>
            </a:r>
          </a:p>
        </p:txBody>
      </p:sp>
      <p:sp>
        <p:nvSpPr>
          <p:cNvPr id="3" name="Content Placeholder 2"/>
          <p:cNvSpPr>
            <a:spLocks noGrp="1"/>
          </p:cNvSpPr>
          <p:nvPr>
            <p:ph idx="1"/>
          </p:nvPr>
        </p:nvSpPr>
        <p:spPr>
          <a:xfrm>
            <a:off x="684212" y="885524"/>
            <a:ext cx="8534400" cy="5486400"/>
          </a:xfrm>
        </p:spPr>
        <p:txBody>
          <a:bodyPr>
            <a:normAutofit/>
          </a:bodyPr>
          <a:lstStyle/>
          <a:p>
            <a:r>
              <a:rPr lang="en-US" sz="2400" dirty="0"/>
              <a:t>There is a growing body of evidence of structural vulnerability of brains to the effects of intoxicating substances</a:t>
            </a:r>
          </a:p>
          <a:p>
            <a:r>
              <a:rPr lang="en-US" sz="2400" dirty="0"/>
              <a:t>Several factors contribute to this Vulnerability:</a:t>
            </a:r>
          </a:p>
          <a:p>
            <a:pPr lvl="1"/>
            <a:r>
              <a:rPr lang="en-US" sz="2400" dirty="0"/>
              <a:t>Genetics</a:t>
            </a:r>
          </a:p>
          <a:p>
            <a:pPr lvl="1"/>
            <a:r>
              <a:rPr lang="en-US" sz="2400" dirty="0"/>
              <a:t>Early developmental influences and environmental factors</a:t>
            </a:r>
          </a:p>
          <a:p>
            <a:pPr lvl="1"/>
            <a:r>
              <a:rPr lang="en-US" sz="2400" dirty="0"/>
              <a:t>Effects of stressful life events across the life cycle</a:t>
            </a:r>
          </a:p>
          <a:p>
            <a:pPr lvl="1"/>
            <a:r>
              <a:rPr lang="en-US" sz="2400" dirty="0"/>
              <a:t>Mental disorders-principally depression and anxiety</a:t>
            </a:r>
          </a:p>
        </p:txBody>
      </p:sp>
    </p:spTree>
    <p:extLst>
      <p:ext uri="{BB962C8B-B14F-4D97-AF65-F5344CB8AC3E}">
        <p14:creationId xmlns:p14="http://schemas.microsoft.com/office/powerpoint/2010/main" val="254850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C81D-F8CD-4C6E-90D7-2604E65CA594}"/>
              </a:ext>
            </a:extLst>
          </p:cNvPr>
          <p:cNvSpPr>
            <a:spLocks noGrp="1"/>
          </p:cNvSpPr>
          <p:nvPr>
            <p:ph type="title"/>
          </p:nvPr>
        </p:nvSpPr>
        <p:spPr>
          <a:xfrm>
            <a:off x="684211" y="202132"/>
            <a:ext cx="8534401" cy="577514"/>
          </a:xfrm>
        </p:spPr>
        <p:txBody>
          <a:bodyPr>
            <a:normAutofit fontScale="90000"/>
          </a:bodyPr>
          <a:lstStyle/>
          <a:p>
            <a:r>
              <a:rPr lang="en-US" b="1" dirty="0">
                <a:solidFill>
                  <a:srgbClr val="0070C0"/>
                </a:solidFill>
              </a:rPr>
              <a:t>Who is Vulnerable?</a:t>
            </a:r>
            <a:endParaRPr lang="en-US" dirty="0"/>
          </a:p>
        </p:txBody>
      </p:sp>
      <p:sp>
        <p:nvSpPr>
          <p:cNvPr id="3" name="Text Placeholder 2">
            <a:extLst>
              <a:ext uri="{FF2B5EF4-FFF2-40B4-BE49-F238E27FC236}">
                <a16:creationId xmlns:a16="http://schemas.microsoft.com/office/drawing/2014/main" id="{B37C8EC7-E657-42E9-86ED-FB0AF227ED1C}"/>
              </a:ext>
            </a:extLst>
          </p:cNvPr>
          <p:cNvSpPr>
            <a:spLocks noGrp="1"/>
          </p:cNvSpPr>
          <p:nvPr>
            <p:ph type="body" idx="1"/>
          </p:nvPr>
        </p:nvSpPr>
        <p:spPr>
          <a:xfrm>
            <a:off x="684213" y="943276"/>
            <a:ext cx="8534400" cy="5051124"/>
          </a:xfrm>
        </p:spPr>
        <p:txBody>
          <a:bodyPr>
            <a:normAutofit/>
          </a:bodyPr>
          <a:lstStyle/>
          <a:p>
            <a:pPr marL="342900" indent="-342900">
              <a:buFont typeface="Arial" panose="020B0604020202020204" pitchFamily="34" charset="0"/>
              <a:buChar char="•"/>
            </a:pPr>
            <a:r>
              <a:rPr lang="en-US" sz="2400" dirty="0">
                <a:solidFill>
                  <a:schemeClr val="bg1"/>
                </a:solidFill>
              </a:rPr>
              <a:t>Persons most  at risk for substance abuse and more so dependence, generally have higher rates of impulsivity, more difficulty managing negative affects-their moods and feelings</a:t>
            </a:r>
          </a:p>
          <a:p>
            <a:pPr marL="342900" indent="-342900">
              <a:buFont typeface="Arial" panose="020B0604020202020204" pitchFamily="34" charset="0"/>
              <a:buChar char="•"/>
            </a:pPr>
            <a:r>
              <a:rPr lang="en-US" sz="2400" dirty="0">
                <a:solidFill>
                  <a:schemeClr val="bg1"/>
                </a:solidFill>
              </a:rPr>
              <a:t>The drug dependent person, even before ever using drugs, has brain characteristics that may predispose a vulnerability to the effects of mind-altering drugs.</a:t>
            </a:r>
          </a:p>
          <a:p>
            <a:pPr marL="342900" indent="-342900">
              <a:buFont typeface="Arial" panose="020B0604020202020204" pitchFamily="34" charset="0"/>
              <a:buChar char="•"/>
            </a:pPr>
            <a:r>
              <a:rPr lang="en-US" sz="2400" dirty="0">
                <a:solidFill>
                  <a:schemeClr val="bg1"/>
                </a:solidFill>
              </a:rPr>
              <a:t>After a long period of using drugs, the addicted person ends up with a substantial altered brain-chemically and even anatomically</a:t>
            </a:r>
          </a:p>
          <a:p>
            <a:pPr marL="342900" indent="-342900">
              <a:buFont typeface="Arial" panose="020B0604020202020204" pitchFamily="34" charset="0"/>
              <a:buChar char="•"/>
            </a:pPr>
            <a:r>
              <a:rPr lang="en-US" sz="2400" dirty="0">
                <a:solidFill>
                  <a:schemeClr val="bg1"/>
                </a:solidFill>
              </a:rPr>
              <a:t>Some people are born with “imbalances” of certain </a:t>
            </a:r>
            <a:r>
              <a:rPr lang="en-US" sz="2400" dirty="0" err="1">
                <a:solidFill>
                  <a:schemeClr val="bg1"/>
                </a:solidFill>
              </a:rPr>
              <a:t>nuerotransmitters</a:t>
            </a:r>
            <a:r>
              <a:rPr lang="en-US" sz="2400" dirty="0">
                <a:solidFill>
                  <a:schemeClr val="bg1"/>
                </a:solidFill>
              </a:rPr>
              <a:t> such as serotonin </a:t>
            </a:r>
          </a:p>
          <a:p>
            <a:endParaRPr lang="en-US" dirty="0"/>
          </a:p>
        </p:txBody>
      </p:sp>
    </p:spTree>
    <p:extLst>
      <p:ext uri="{BB962C8B-B14F-4D97-AF65-F5344CB8AC3E}">
        <p14:creationId xmlns:p14="http://schemas.microsoft.com/office/powerpoint/2010/main" val="330581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C70D-BF40-4DE7-BFB4-8576E7CA1293}"/>
              </a:ext>
            </a:extLst>
          </p:cNvPr>
          <p:cNvSpPr>
            <a:spLocks noGrp="1"/>
          </p:cNvSpPr>
          <p:nvPr>
            <p:ph type="title"/>
          </p:nvPr>
        </p:nvSpPr>
        <p:spPr>
          <a:xfrm>
            <a:off x="684211" y="105878"/>
            <a:ext cx="8534401" cy="1270535"/>
          </a:xfrm>
        </p:spPr>
        <p:txBody>
          <a:bodyPr/>
          <a:lstStyle/>
          <a:p>
            <a:r>
              <a:rPr lang="en-US" b="1" dirty="0">
                <a:solidFill>
                  <a:srgbClr val="0070C0"/>
                </a:solidFill>
              </a:rPr>
              <a:t>Brain functioning under other insults-similarity to addiction</a:t>
            </a:r>
            <a:endParaRPr lang="en-US" dirty="0"/>
          </a:p>
        </p:txBody>
      </p:sp>
      <p:sp>
        <p:nvSpPr>
          <p:cNvPr id="3" name="Text Placeholder 2">
            <a:extLst>
              <a:ext uri="{FF2B5EF4-FFF2-40B4-BE49-F238E27FC236}">
                <a16:creationId xmlns:a16="http://schemas.microsoft.com/office/drawing/2014/main" id="{531CA0FB-E0FA-4A3B-8059-A6CBF63DFCAE}"/>
              </a:ext>
            </a:extLst>
          </p:cNvPr>
          <p:cNvSpPr>
            <a:spLocks noGrp="1"/>
          </p:cNvSpPr>
          <p:nvPr>
            <p:ph type="body" idx="1"/>
          </p:nvPr>
        </p:nvSpPr>
        <p:spPr>
          <a:xfrm>
            <a:off x="684213" y="1376413"/>
            <a:ext cx="8534400" cy="4617987"/>
          </a:xfrm>
        </p:spPr>
        <p:txBody>
          <a:bodyPr>
            <a:normAutofit lnSpcReduction="10000"/>
          </a:bodyPr>
          <a:lstStyle/>
          <a:p>
            <a:pPr marL="457200" indent="-457200">
              <a:buFont typeface="Wingdings" panose="05000000000000000000" pitchFamily="2" charset="2"/>
              <a:buChar char="q"/>
            </a:pPr>
            <a:r>
              <a:rPr lang="en-US" sz="2800" dirty="0"/>
              <a:t>The  long-term effects of substance use and even long-term untreated depression can reduce frontal lobe functioning in the human brain</a:t>
            </a:r>
          </a:p>
          <a:p>
            <a:pPr marL="457200" indent="-457200">
              <a:buFont typeface="Wingdings" panose="05000000000000000000" pitchFamily="2" charset="2"/>
              <a:buChar char="q"/>
            </a:pPr>
            <a:r>
              <a:rPr lang="en-US" sz="2800" dirty="0"/>
              <a:t>The frontal lobes are where planning, executive functions, emotion management, and reasoning occurs-  AND this is the area of that brain most needed for recovery activities</a:t>
            </a:r>
          </a:p>
          <a:p>
            <a:pPr marL="457200" indent="-457200">
              <a:buFont typeface="Wingdings" panose="05000000000000000000" pitchFamily="2" charset="2"/>
              <a:buChar char="q"/>
            </a:pPr>
            <a:r>
              <a:rPr lang="en-US" sz="2800" dirty="0"/>
              <a:t>In addition, head injuries can produce similar effects on the frontal lobes.</a:t>
            </a:r>
          </a:p>
          <a:p>
            <a:endParaRPr lang="en-US" dirty="0"/>
          </a:p>
        </p:txBody>
      </p:sp>
    </p:spTree>
    <p:extLst>
      <p:ext uri="{BB962C8B-B14F-4D97-AF65-F5344CB8AC3E}">
        <p14:creationId xmlns:p14="http://schemas.microsoft.com/office/powerpoint/2010/main" val="140015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lide-9">
            <a:extLst>
              <a:ext uri="{FF2B5EF4-FFF2-40B4-BE49-F238E27FC236}">
                <a16:creationId xmlns:a16="http://schemas.microsoft.com/office/drawing/2014/main" id="{D9AE9B68-DE27-4CBB-B55A-0D3DF883A8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6453" y="649926"/>
            <a:ext cx="5355167" cy="5885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6">
            <a:extLst>
              <a:ext uri="{FF2B5EF4-FFF2-40B4-BE49-F238E27FC236}">
                <a16:creationId xmlns:a16="http://schemas.microsoft.com/office/drawing/2014/main" id="{30C62CB1-6720-4293-9CAD-86E0CC537AB8}"/>
              </a:ext>
            </a:extLst>
          </p:cNvPr>
          <p:cNvSpPr>
            <a:spLocks noGrp="1"/>
          </p:cNvSpPr>
          <p:nvPr>
            <p:ph type="title"/>
          </p:nvPr>
        </p:nvSpPr>
        <p:spPr>
          <a:xfrm>
            <a:off x="1311965" y="1272209"/>
            <a:ext cx="9700592" cy="4840355"/>
          </a:xfrm>
        </p:spPr>
        <p:txBody>
          <a:bodyPr>
            <a:normAutofit fontScale="90000"/>
          </a:bodyPr>
          <a:lstStyle/>
          <a:p>
            <a:r>
              <a:rPr lang="en-US" dirty="0"/>
              <a:t>Reward Center</a:t>
            </a:r>
            <a:br>
              <a:rPr lang="en-US" dirty="0"/>
            </a:br>
            <a:r>
              <a:rPr lang="en-US" dirty="0"/>
              <a:t>Reward Center</a:t>
            </a:r>
            <a:br>
              <a:rPr lang="en-US" dirty="0"/>
            </a:br>
            <a:r>
              <a:rPr lang="en-US" dirty="0"/>
              <a:t>                                                Natural rewards</a:t>
            </a:r>
            <a:br>
              <a:rPr lang="en-US" dirty="0"/>
            </a:br>
            <a:br>
              <a:rPr lang="en-US" dirty="0"/>
            </a:br>
            <a:r>
              <a:rPr lang="en-US" dirty="0"/>
              <a:t>                                               Food</a:t>
            </a:r>
            <a:br>
              <a:rPr lang="en-US" dirty="0"/>
            </a:br>
            <a:br>
              <a:rPr lang="en-US" dirty="0"/>
            </a:br>
            <a:r>
              <a:rPr lang="en-US" dirty="0"/>
              <a:t>                                               Sex</a:t>
            </a:r>
            <a:br>
              <a:rPr lang="en-US" dirty="0"/>
            </a:br>
            <a:br>
              <a:rPr lang="en-US" dirty="0"/>
            </a:br>
            <a:r>
              <a:rPr lang="en-US" dirty="0"/>
              <a:t>                                              Excitement</a:t>
            </a:r>
            <a:br>
              <a:rPr lang="en-US" dirty="0"/>
            </a:br>
            <a:br>
              <a:rPr lang="en-US" dirty="0"/>
            </a:br>
            <a:r>
              <a:rPr lang="en-US" dirty="0"/>
              <a:t>                                              Comfort</a:t>
            </a:r>
            <a:br>
              <a:rPr lang="en-US" dirty="0"/>
            </a:br>
            <a:br>
              <a:rPr lang="en-US" dirty="0"/>
            </a:br>
            <a:br>
              <a:rPr lang="en-US" dirty="0"/>
            </a:br>
            <a:r>
              <a:rPr lang="en-US" dirty="0"/>
              <a:t> </a:t>
            </a:r>
            <a:br>
              <a:rPr lang="en-US" dirty="0"/>
            </a:br>
            <a:br>
              <a:rPr lang="en-US" dirty="0"/>
            </a:br>
            <a:br>
              <a:rPr lang="en-US" dirty="0"/>
            </a:br>
            <a:endParaRPr lang="en-US" dirty="0"/>
          </a:p>
        </p:txBody>
      </p:sp>
    </p:spTree>
    <p:extLst>
      <p:ext uri="{BB962C8B-B14F-4D97-AF65-F5344CB8AC3E}">
        <p14:creationId xmlns:p14="http://schemas.microsoft.com/office/powerpoint/2010/main" val="226588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17" y="1"/>
            <a:ext cx="8534400" cy="1361660"/>
          </a:xfrm>
        </p:spPr>
        <p:txBody>
          <a:bodyPr>
            <a:normAutofit/>
          </a:bodyPr>
          <a:lstStyle/>
          <a:p>
            <a:pPr algn="ctr"/>
            <a:r>
              <a:rPr lang="en-US" sz="3200" b="1" dirty="0">
                <a:solidFill>
                  <a:schemeClr val="bg1"/>
                </a:solidFill>
              </a:rPr>
              <a:t>The bottom line from the scientific point of view</a:t>
            </a:r>
          </a:p>
        </p:txBody>
      </p:sp>
      <p:sp>
        <p:nvSpPr>
          <p:cNvPr id="3" name="Content Placeholder 2"/>
          <p:cNvSpPr>
            <a:spLocks noGrp="1"/>
          </p:cNvSpPr>
          <p:nvPr>
            <p:ph idx="1"/>
          </p:nvPr>
        </p:nvSpPr>
        <p:spPr>
          <a:xfrm>
            <a:off x="684211" y="1252330"/>
            <a:ext cx="9801571" cy="4964782"/>
          </a:xfrm>
        </p:spPr>
        <p:txBody>
          <a:bodyPr>
            <a:normAutofit fontScale="92500"/>
          </a:bodyPr>
          <a:lstStyle/>
          <a:p>
            <a:r>
              <a:rPr lang="en-US" sz="2400" dirty="0">
                <a:solidFill>
                  <a:schemeClr val="bg1"/>
                </a:solidFill>
              </a:rPr>
              <a:t>Just say “no” is unrealistic</a:t>
            </a:r>
          </a:p>
          <a:p>
            <a:r>
              <a:rPr lang="en-US" sz="2400" dirty="0">
                <a:solidFill>
                  <a:schemeClr val="bg1"/>
                </a:solidFill>
              </a:rPr>
              <a:t>It would be comparable to telling someone with diabetes, to just ”get over it”</a:t>
            </a:r>
          </a:p>
          <a:p>
            <a:r>
              <a:rPr lang="en-US" sz="2400" dirty="0">
                <a:solidFill>
                  <a:schemeClr val="bg1"/>
                </a:solidFill>
              </a:rPr>
              <a:t>Treatment may be need and may include medications to help the brain re-establish its equilibrium</a:t>
            </a:r>
          </a:p>
          <a:p>
            <a:r>
              <a:rPr lang="en-US" sz="2400" dirty="0">
                <a:solidFill>
                  <a:schemeClr val="bg1"/>
                </a:solidFill>
              </a:rPr>
              <a:t>In fact, some people will need long term medications to offset genetic neurochemical problems or to help the brain to compensate for the lost substance.</a:t>
            </a:r>
          </a:p>
          <a:p>
            <a:r>
              <a:rPr lang="en-US" sz="2400" dirty="0">
                <a:solidFill>
                  <a:schemeClr val="bg1"/>
                </a:solidFill>
              </a:rPr>
              <a:t>Some will need newer generation of anti-craving medications or replacement medications such as buprenorphine or Methadone </a:t>
            </a:r>
          </a:p>
          <a:p>
            <a:r>
              <a:rPr lang="en-US" sz="2400" dirty="0">
                <a:solidFill>
                  <a:schemeClr val="bg1"/>
                </a:solidFill>
              </a:rPr>
              <a:t>Science suggests that the idea of “moral deficiency” is inappropriate and stigmatizing </a:t>
            </a:r>
          </a:p>
          <a:p>
            <a:endParaRPr lang="en-US" dirty="0"/>
          </a:p>
        </p:txBody>
      </p:sp>
    </p:spTree>
    <p:extLst>
      <p:ext uri="{BB962C8B-B14F-4D97-AF65-F5344CB8AC3E}">
        <p14:creationId xmlns:p14="http://schemas.microsoft.com/office/powerpoint/2010/main" val="1343724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278" y="671639"/>
            <a:ext cx="9168276" cy="5672517"/>
          </a:xfrm>
          <a:prstGeom prst="rect">
            <a:avLst/>
          </a:prstGeom>
        </p:spPr>
      </p:pic>
    </p:spTree>
    <p:extLst>
      <p:ext uri="{BB962C8B-B14F-4D97-AF65-F5344CB8AC3E}">
        <p14:creationId xmlns:p14="http://schemas.microsoft.com/office/powerpoint/2010/main" val="3363905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7706-F5E3-4BC3-8F9C-0E8291984BAB}"/>
              </a:ext>
            </a:extLst>
          </p:cNvPr>
          <p:cNvSpPr>
            <a:spLocks noGrp="1"/>
          </p:cNvSpPr>
          <p:nvPr>
            <p:ph type="title"/>
          </p:nvPr>
        </p:nvSpPr>
        <p:spPr>
          <a:xfrm>
            <a:off x="713086" y="5794408"/>
            <a:ext cx="8534400" cy="209616"/>
          </a:xfrm>
        </p:spPr>
        <p:txBody>
          <a:bodyPr>
            <a:noAutofit/>
          </a:bodyPr>
          <a:lstStyle/>
          <a:p>
            <a:pPr algn="ctr"/>
            <a:r>
              <a:rPr lang="en-US" sz="4000" dirty="0">
                <a:solidFill>
                  <a:srgbClr val="C00000"/>
                </a:solidFill>
              </a:rPr>
              <a:t>State DATA</a:t>
            </a:r>
          </a:p>
        </p:txBody>
      </p:sp>
      <p:sp>
        <p:nvSpPr>
          <p:cNvPr id="3" name="Text Placeholder 2">
            <a:extLst>
              <a:ext uri="{FF2B5EF4-FFF2-40B4-BE49-F238E27FC236}">
                <a16:creationId xmlns:a16="http://schemas.microsoft.com/office/drawing/2014/main" id="{B9809D0D-D62D-471B-8E11-C56F50C9F158}"/>
              </a:ext>
            </a:extLst>
          </p:cNvPr>
          <p:cNvSpPr>
            <a:spLocks noGrp="1"/>
          </p:cNvSpPr>
          <p:nvPr>
            <p:ph type="body" idx="1"/>
          </p:nvPr>
        </p:nvSpPr>
        <p:spPr>
          <a:xfrm>
            <a:off x="134755" y="737452"/>
            <a:ext cx="5487112" cy="576262"/>
          </a:xfrm>
        </p:spPr>
        <p:txBody>
          <a:bodyPr/>
          <a:lstStyle/>
          <a:p>
            <a:r>
              <a:rPr lang="en-US" dirty="0"/>
              <a:t>Emergency Room Visits</a:t>
            </a:r>
          </a:p>
        </p:txBody>
      </p:sp>
      <p:sp>
        <p:nvSpPr>
          <p:cNvPr id="4" name="Content Placeholder 3">
            <a:extLst>
              <a:ext uri="{FF2B5EF4-FFF2-40B4-BE49-F238E27FC236}">
                <a16:creationId xmlns:a16="http://schemas.microsoft.com/office/drawing/2014/main" id="{48637BA3-4666-417F-BEDA-206BAEBAB12D}"/>
              </a:ext>
            </a:extLst>
          </p:cNvPr>
          <p:cNvSpPr>
            <a:spLocks noGrp="1"/>
          </p:cNvSpPr>
          <p:nvPr>
            <p:ph sz="half" idx="2"/>
          </p:nvPr>
        </p:nvSpPr>
        <p:spPr>
          <a:xfrm>
            <a:off x="0" y="1579701"/>
            <a:ext cx="5409397" cy="2712898"/>
          </a:xfrm>
        </p:spPr>
        <p:txBody>
          <a:bodyPr>
            <a:noAutofit/>
          </a:bodyPr>
          <a:lstStyle/>
          <a:p>
            <a:r>
              <a:rPr lang="en-US" sz="3200" dirty="0"/>
              <a:t>ER visits in August 2019= 162</a:t>
            </a:r>
          </a:p>
          <a:p>
            <a:r>
              <a:rPr lang="en-US" sz="3200" dirty="0"/>
              <a:t>Total for this year January to August =1,086</a:t>
            </a:r>
          </a:p>
        </p:txBody>
      </p:sp>
      <p:sp>
        <p:nvSpPr>
          <p:cNvPr id="5" name="Text Placeholder 4">
            <a:extLst>
              <a:ext uri="{FF2B5EF4-FFF2-40B4-BE49-F238E27FC236}">
                <a16:creationId xmlns:a16="http://schemas.microsoft.com/office/drawing/2014/main" id="{16CD74FD-D29A-4FF7-93D6-0A82D99277A8}"/>
              </a:ext>
            </a:extLst>
          </p:cNvPr>
          <p:cNvSpPr>
            <a:spLocks noGrp="1"/>
          </p:cNvSpPr>
          <p:nvPr>
            <p:ph type="body" sz="quarter" idx="3"/>
          </p:nvPr>
        </p:nvSpPr>
        <p:spPr/>
        <p:txBody>
          <a:bodyPr/>
          <a:lstStyle/>
          <a:p>
            <a:r>
              <a:rPr lang="en-US" dirty="0"/>
              <a:t>Deaths</a:t>
            </a:r>
          </a:p>
        </p:txBody>
      </p:sp>
      <p:sp>
        <p:nvSpPr>
          <p:cNvPr id="6" name="Content Placeholder 5">
            <a:extLst>
              <a:ext uri="{FF2B5EF4-FFF2-40B4-BE49-F238E27FC236}">
                <a16:creationId xmlns:a16="http://schemas.microsoft.com/office/drawing/2014/main" id="{C1F62D93-726A-4CDC-8222-708D97801F58}"/>
              </a:ext>
            </a:extLst>
          </p:cNvPr>
          <p:cNvSpPr>
            <a:spLocks noGrp="1"/>
          </p:cNvSpPr>
          <p:nvPr>
            <p:ph sz="quarter" idx="4"/>
          </p:nvPr>
        </p:nvSpPr>
        <p:spPr>
          <a:xfrm>
            <a:off x="5806545" y="1588168"/>
            <a:ext cx="5493514" cy="2704431"/>
          </a:xfrm>
        </p:spPr>
        <p:txBody>
          <a:bodyPr>
            <a:noAutofit/>
          </a:bodyPr>
          <a:lstStyle/>
          <a:p>
            <a:r>
              <a:rPr lang="en-US" sz="3200" dirty="0"/>
              <a:t>From January to June =156</a:t>
            </a:r>
          </a:p>
          <a:p>
            <a:r>
              <a:rPr lang="en-US" sz="3200" dirty="0"/>
              <a:t>July to October=52 </a:t>
            </a:r>
          </a:p>
          <a:p>
            <a:pPr marL="0" indent="0">
              <a:buNone/>
            </a:pPr>
            <a:r>
              <a:rPr lang="en-US" sz="3200" dirty="0"/>
              <a:t>     (DATA not complete for these months)</a:t>
            </a:r>
          </a:p>
        </p:txBody>
      </p:sp>
    </p:spTree>
    <p:extLst>
      <p:ext uri="{BB962C8B-B14F-4D97-AF65-F5344CB8AC3E}">
        <p14:creationId xmlns:p14="http://schemas.microsoft.com/office/powerpoint/2010/main" val="387093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9058304" cy="1882834"/>
          </a:xfrm>
        </p:spPr>
        <p:txBody>
          <a:bodyPr>
            <a:normAutofit fontScale="90000"/>
          </a:bodyPr>
          <a:lstStyle/>
          <a:p>
            <a:r>
              <a:rPr lang="en-US" sz="5400" dirty="0"/>
              <a:t>Opioid Epidemic and Substance Use Disorders</a:t>
            </a:r>
          </a:p>
        </p:txBody>
      </p:sp>
    </p:spTree>
    <p:extLst>
      <p:ext uri="{BB962C8B-B14F-4D97-AF65-F5344CB8AC3E}">
        <p14:creationId xmlns:p14="http://schemas.microsoft.com/office/powerpoint/2010/main" val="220734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Numbers in Rhode Island =11,498</a:t>
            </a:r>
          </a:p>
        </p:txBody>
      </p:sp>
      <p:sp>
        <p:nvSpPr>
          <p:cNvPr id="3" name="Content Placeholder 2"/>
          <p:cNvSpPr>
            <a:spLocks noGrp="1"/>
          </p:cNvSpPr>
          <p:nvPr>
            <p:ph idx="1"/>
          </p:nvPr>
        </p:nvSpPr>
        <p:spPr/>
        <p:txBody>
          <a:bodyPr>
            <a:normAutofit fontScale="92500" lnSpcReduction="10000"/>
          </a:bodyPr>
          <a:lstStyle/>
          <a:p>
            <a:r>
              <a:rPr lang="en-US" sz="3200" dirty="0"/>
              <a:t>Number of patients prescribed methadone for Opioid Use Disorder=5,921</a:t>
            </a:r>
          </a:p>
          <a:p>
            <a:r>
              <a:rPr lang="en-US" sz="3200" dirty="0"/>
              <a:t>Number of patients prescribed buprenorphine/naloxone for Opioid Use Disorder=5,419</a:t>
            </a:r>
          </a:p>
          <a:p>
            <a:r>
              <a:rPr lang="en-US" sz="3200" dirty="0"/>
              <a:t>Number of patients on Vivitrol for Opioid Use Disorder =158</a:t>
            </a:r>
          </a:p>
        </p:txBody>
      </p:sp>
    </p:spTree>
    <p:extLst>
      <p:ext uri="{BB962C8B-B14F-4D97-AF65-F5344CB8AC3E}">
        <p14:creationId xmlns:p14="http://schemas.microsoft.com/office/powerpoint/2010/main" val="2201079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32509"/>
            <a:ext cx="10712101" cy="531091"/>
          </a:xfrm>
        </p:spPr>
        <p:txBody>
          <a:bodyPr>
            <a:noAutofit/>
          </a:bodyPr>
          <a:lstStyle/>
          <a:p>
            <a:pPr marL="0" indent="0"/>
            <a:r>
              <a:rPr lang="en-US" sz="3200" dirty="0">
                <a:solidFill>
                  <a:schemeClr val="bg1"/>
                </a:solidFill>
              </a:rPr>
              <a:t>Rationale for Opioid Use Disorder Treatment</a:t>
            </a:r>
          </a:p>
        </p:txBody>
      </p:sp>
      <p:sp>
        <p:nvSpPr>
          <p:cNvPr id="3" name="Text Placeholder 2"/>
          <p:cNvSpPr>
            <a:spLocks noGrp="1"/>
          </p:cNvSpPr>
          <p:nvPr>
            <p:ph type="body" idx="1"/>
          </p:nvPr>
        </p:nvSpPr>
        <p:spPr>
          <a:xfrm>
            <a:off x="684213" y="1241659"/>
            <a:ext cx="10490718" cy="4752741"/>
          </a:xfrm>
        </p:spPr>
        <p:txBody>
          <a:bodyPr>
            <a:normAutofit fontScale="70000" lnSpcReduction="20000"/>
          </a:bodyPr>
          <a:lstStyle/>
          <a:p>
            <a:pPr marL="285750" indent="-285750">
              <a:buFont typeface="Wingdings" panose="05000000000000000000" pitchFamily="2" charset="2"/>
              <a:buChar char="§"/>
            </a:pPr>
            <a:r>
              <a:rPr lang="en-US" sz="3100" dirty="0">
                <a:solidFill>
                  <a:schemeClr val="bg1"/>
                </a:solidFill>
              </a:rPr>
              <a:t>Medications prescribed for opioid use disorder</a:t>
            </a:r>
          </a:p>
          <a:p>
            <a:pPr marL="742950" lvl="1" indent="-285750">
              <a:buFont typeface="Wingdings" panose="05000000000000000000" pitchFamily="2" charset="2"/>
              <a:buChar char="§"/>
            </a:pPr>
            <a:r>
              <a:rPr lang="en-US" sz="3100" dirty="0">
                <a:solidFill>
                  <a:schemeClr val="bg1"/>
                </a:solidFill>
              </a:rPr>
              <a:t>Methadone </a:t>
            </a:r>
          </a:p>
          <a:p>
            <a:pPr marL="742950" lvl="1" indent="-285750">
              <a:buFont typeface="Wingdings" panose="05000000000000000000" pitchFamily="2" charset="2"/>
              <a:buChar char="§"/>
            </a:pPr>
            <a:r>
              <a:rPr lang="en-US" sz="3100" dirty="0">
                <a:solidFill>
                  <a:schemeClr val="bg1"/>
                </a:solidFill>
              </a:rPr>
              <a:t>Buprenorphine</a:t>
            </a:r>
          </a:p>
          <a:p>
            <a:pPr lvl="1"/>
            <a:r>
              <a:rPr lang="en-US" sz="3100" dirty="0">
                <a:solidFill>
                  <a:schemeClr val="bg1"/>
                </a:solidFill>
              </a:rPr>
              <a:t>Why and how the body responds</a:t>
            </a:r>
          </a:p>
          <a:p>
            <a:pPr marL="800100" lvl="1" indent="-342900">
              <a:buFont typeface="Wingdings" panose="05000000000000000000" pitchFamily="2" charset="2"/>
              <a:buChar char="§"/>
            </a:pPr>
            <a:r>
              <a:rPr lang="en-US" sz="3100" dirty="0">
                <a:solidFill>
                  <a:schemeClr val="bg1"/>
                </a:solidFill>
              </a:rPr>
              <a:t>Stabilize neuronal circuitry</a:t>
            </a:r>
          </a:p>
          <a:p>
            <a:pPr marL="742950" lvl="1" indent="-285750">
              <a:buFont typeface="Wingdings" panose="05000000000000000000" pitchFamily="2" charset="2"/>
              <a:buChar char="§"/>
            </a:pPr>
            <a:r>
              <a:rPr lang="en-US" sz="3100" dirty="0">
                <a:solidFill>
                  <a:schemeClr val="bg1"/>
                </a:solidFill>
              </a:rPr>
              <a:t>Mu occupation/blockade</a:t>
            </a:r>
          </a:p>
          <a:p>
            <a:pPr marL="742950" lvl="1" indent="-285750">
              <a:buFont typeface="Wingdings" panose="05000000000000000000" pitchFamily="2" charset="2"/>
              <a:buChar char="§"/>
            </a:pPr>
            <a:r>
              <a:rPr lang="en-US" sz="3100" dirty="0">
                <a:solidFill>
                  <a:schemeClr val="bg1"/>
                </a:solidFill>
              </a:rPr>
              <a:t>Cross-tolerant, long acting, oral</a:t>
            </a:r>
          </a:p>
          <a:p>
            <a:pPr marL="285750" indent="-285750">
              <a:buFont typeface="Wingdings" panose="05000000000000000000" pitchFamily="2" charset="2"/>
              <a:buChar char="§"/>
            </a:pPr>
            <a:r>
              <a:rPr lang="en-US" sz="3100" dirty="0">
                <a:solidFill>
                  <a:schemeClr val="bg1"/>
                </a:solidFill>
              </a:rPr>
              <a:t>Prevent withdraw and craving</a:t>
            </a:r>
          </a:p>
          <a:p>
            <a:pPr marL="285750" indent="-285750">
              <a:buFont typeface="Wingdings" panose="05000000000000000000" pitchFamily="2" charset="2"/>
              <a:buChar char="§"/>
            </a:pPr>
            <a:r>
              <a:rPr lang="en-US" sz="3100" dirty="0">
                <a:solidFill>
                  <a:schemeClr val="bg1"/>
                </a:solidFill>
              </a:rPr>
              <a:t>Extinguish compulsive behavior</a:t>
            </a:r>
          </a:p>
          <a:p>
            <a:pPr marL="285750" indent="-285750">
              <a:buFont typeface="Wingdings" panose="05000000000000000000" pitchFamily="2" charset="2"/>
              <a:buChar char="§"/>
            </a:pPr>
            <a:r>
              <a:rPr lang="en-US" sz="3100" dirty="0">
                <a:solidFill>
                  <a:schemeClr val="bg1"/>
                </a:solidFill>
              </a:rPr>
              <a:t>Prevent spread of HIV and HCV</a:t>
            </a:r>
          </a:p>
          <a:p>
            <a:pPr marL="285750" indent="-285750">
              <a:buFont typeface="Wingdings" panose="05000000000000000000" pitchFamily="2" charset="2"/>
              <a:buChar char="§"/>
            </a:pPr>
            <a:r>
              <a:rPr lang="en-US" sz="3100" dirty="0">
                <a:solidFill>
                  <a:schemeClr val="bg1"/>
                </a:solidFill>
              </a:rPr>
              <a:t>Prevent criminal activity </a:t>
            </a:r>
          </a:p>
          <a:p>
            <a:pPr marL="285750" indent="-285750">
              <a:buFont typeface="Wingdings" panose="05000000000000000000" pitchFamily="2" charset="2"/>
              <a:buChar char="§"/>
            </a:pPr>
            <a:endParaRPr lang="en-US" dirty="0">
              <a:solidFill>
                <a:schemeClr val="bg1"/>
              </a:solidFill>
            </a:endParaRPr>
          </a:p>
        </p:txBody>
      </p:sp>
    </p:spTree>
    <p:extLst>
      <p:ext uri="{BB962C8B-B14F-4D97-AF65-F5344CB8AC3E}">
        <p14:creationId xmlns:p14="http://schemas.microsoft.com/office/powerpoint/2010/main" val="221987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5363-C4B9-4C77-8F93-B89AAF0AA649}"/>
              </a:ext>
            </a:extLst>
          </p:cNvPr>
          <p:cNvSpPr>
            <a:spLocks noGrp="1"/>
          </p:cNvSpPr>
          <p:nvPr>
            <p:ph type="title"/>
          </p:nvPr>
        </p:nvSpPr>
        <p:spPr>
          <a:xfrm>
            <a:off x="231006" y="134755"/>
            <a:ext cx="11960994" cy="1617044"/>
          </a:xfrm>
        </p:spPr>
        <p:txBody>
          <a:bodyPr/>
          <a:lstStyle/>
          <a:p>
            <a:pPr algn="ctr"/>
            <a:r>
              <a:rPr lang="en-US" sz="4400" b="1" dirty="0">
                <a:solidFill>
                  <a:schemeClr val="bg1">
                    <a:lumMod val="95000"/>
                    <a:lumOff val="5000"/>
                  </a:schemeClr>
                </a:solidFill>
                <a:latin typeface="Arial" panose="020B0604020202020204" pitchFamily="34" charset="0"/>
                <a:cs typeface="Arial" panose="020B0604020202020204" pitchFamily="34" charset="0"/>
              </a:rPr>
              <a:t>MYTH</a:t>
            </a:r>
            <a:br>
              <a:rPr lang="en-US" sz="4400" b="1" dirty="0">
                <a:solidFill>
                  <a:schemeClr val="bg1">
                    <a:lumMod val="95000"/>
                    <a:lumOff val="5000"/>
                  </a:schemeClr>
                </a:solidFill>
                <a:latin typeface="Arial" panose="020B0604020202020204" pitchFamily="34" charset="0"/>
                <a:cs typeface="Arial" panose="020B0604020202020204" pitchFamily="34" charset="0"/>
              </a:rPr>
            </a:br>
            <a:r>
              <a:rPr lang="en-US" cap="none" dirty="0">
                <a:solidFill>
                  <a:schemeClr val="bg1">
                    <a:lumMod val="95000"/>
                    <a:lumOff val="5000"/>
                  </a:schemeClr>
                </a:solidFill>
              </a:rPr>
              <a:t>There isn’t any proof that MAT is the gold standard </a:t>
            </a:r>
            <a:endParaRPr lang="en-US" dirty="0"/>
          </a:p>
        </p:txBody>
      </p:sp>
      <p:sp>
        <p:nvSpPr>
          <p:cNvPr id="3" name="Text Placeholder 2">
            <a:extLst>
              <a:ext uri="{FF2B5EF4-FFF2-40B4-BE49-F238E27FC236}">
                <a16:creationId xmlns:a16="http://schemas.microsoft.com/office/drawing/2014/main" id="{C7C09683-A256-482C-9B07-90ED237CD2D2}"/>
              </a:ext>
            </a:extLst>
          </p:cNvPr>
          <p:cNvSpPr>
            <a:spLocks noGrp="1"/>
          </p:cNvSpPr>
          <p:nvPr>
            <p:ph type="body" idx="1"/>
          </p:nvPr>
        </p:nvSpPr>
        <p:spPr>
          <a:xfrm>
            <a:off x="684213" y="2165684"/>
            <a:ext cx="8534400" cy="3828716"/>
          </a:xfrm>
        </p:spPr>
        <p:txBody>
          <a:bodyPr/>
          <a:lstStyle/>
          <a:p>
            <a:r>
              <a:rPr lang="en-US" sz="2800" b="1" dirty="0">
                <a:solidFill>
                  <a:schemeClr val="bg1"/>
                </a:solidFill>
              </a:rPr>
              <a:t>FACT</a:t>
            </a:r>
            <a:r>
              <a:rPr lang="en-US" sz="2800" dirty="0"/>
              <a:t>:   </a:t>
            </a:r>
          </a:p>
          <a:p>
            <a:r>
              <a:rPr lang="en-US" sz="2400" dirty="0">
                <a:solidFill>
                  <a:schemeClr val="bg1"/>
                </a:solidFill>
              </a:rPr>
              <a:t>MAT is evidence-based (Many, many clinical trials since 1970’s -2000’s) and is the recommended course of treatment for OUDs.  The National Institute of Dug Abuse, Substance Abuse Mental Health Services Administration, National Institute on Alcohol Abuse and Alcoholism, Center for Disease Control and Prevention and other agencies emphasize MAT as the first line of treatment  </a:t>
            </a:r>
          </a:p>
          <a:p>
            <a:endParaRPr lang="en-US" dirty="0"/>
          </a:p>
        </p:txBody>
      </p:sp>
    </p:spTree>
    <p:extLst>
      <p:ext uri="{BB962C8B-B14F-4D97-AF65-F5344CB8AC3E}">
        <p14:creationId xmlns:p14="http://schemas.microsoft.com/office/powerpoint/2010/main" val="1615856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DD95-A51D-4F05-A597-58F568A97371}"/>
              </a:ext>
            </a:extLst>
          </p:cNvPr>
          <p:cNvSpPr>
            <a:spLocks noGrp="1"/>
          </p:cNvSpPr>
          <p:nvPr>
            <p:ph type="title"/>
          </p:nvPr>
        </p:nvSpPr>
        <p:spPr>
          <a:xfrm>
            <a:off x="684211" y="0"/>
            <a:ext cx="8534401" cy="1790299"/>
          </a:xfrm>
        </p:spPr>
        <p:txBody>
          <a:bodyPr>
            <a:normAutofit/>
          </a:bodyPr>
          <a:lstStyle/>
          <a:p>
            <a:pPr algn="ctr"/>
            <a:r>
              <a:rPr lang="en-US" sz="4000" b="1" dirty="0">
                <a:solidFill>
                  <a:schemeClr val="bg1"/>
                </a:solidFill>
              </a:rPr>
              <a:t>MYTH</a:t>
            </a:r>
            <a:br>
              <a:rPr lang="en-US" dirty="0"/>
            </a:br>
            <a:r>
              <a:rPr lang="en-US" sz="3200" dirty="0">
                <a:solidFill>
                  <a:schemeClr val="bg1"/>
                </a:solidFill>
                <a:latin typeface="Arial" panose="020B0604020202020204" pitchFamily="34" charset="0"/>
                <a:cs typeface="Arial" panose="020B0604020202020204" pitchFamily="34" charset="0"/>
              </a:rPr>
              <a:t>Medication-Assisted Treatment substitutes one drug for another</a:t>
            </a:r>
          </a:p>
        </p:txBody>
      </p:sp>
      <p:sp>
        <p:nvSpPr>
          <p:cNvPr id="3" name="Text Placeholder 2">
            <a:extLst>
              <a:ext uri="{FF2B5EF4-FFF2-40B4-BE49-F238E27FC236}">
                <a16:creationId xmlns:a16="http://schemas.microsoft.com/office/drawing/2014/main" id="{2AE928F7-C857-4152-9D2E-890B69D1F855}"/>
              </a:ext>
            </a:extLst>
          </p:cNvPr>
          <p:cNvSpPr>
            <a:spLocks noGrp="1"/>
          </p:cNvSpPr>
          <p:nvPr>
            <p:ph type="body" idx="1"/>
          </p:nvPr>
        </p:nvSpPr>
        <p:spPr>
          <a:xfrm>
            <a:off x="684213" y="1790299"/>
            <a:ext cx="8534400" cy="4204101"/>
          </a:xfrm>
        </p:spPr>
        <p:txBody>
          <a:bodyPr>
            <a:normAutofit fontScale="92500"/>
          </a:bodyPr>
          <a:lstStyle/>
          <a:p>
            <a:r>
              <a:rPr lang="en-US" sz="2400" b="1" dirty="0">
                <a:solidFill>
                  <a:schemeClr val="bg1"/>
                </a:solidFill>
              </a:rPr>
              <a:t>FACT:</a:t>
            </a:r>
          </a:p>
          <a:p>
            <a:r>
              <a:rPr lang="en-US" sz="2400" dirty="0">
                <a:solidFill>
                  <a:schemeClr val="bg1"/>
                </a:solidFill>
              </a:rPr>
              <a:t>When properly prescribed,  medications reduce drug cravings and prevent relapse without causing a “high</a:t>
            </a:r>
            <a:r>
              <a:rPr lang="en-US" sz="2400" dirty="0"/>
              <a:t>.” </a:t>
            </a:r>
          </a:p>
          <a:p>
            <a:r>
              <a:rPr lang="en-US" sz="2400" dirty="0">
                <a:solidFill>
                  <a:schemeClr val="bg1"/>
                </a:solidFill>
                <a:latin typeface="Arial" panose="020B0604020202020204" pitchFamily="34" charset="0"/>
                <a:cs typeface="Arial" panose="020B0604020202020204" pitchFamily="34" charset="0"/>
              </a:rPr>
              <a:t>Methadone and buprenorphine are opioid-based and result in physical dependence, but are fundamentally different from short-acting opioids such as heroin and prescription painkillers. The latter go right to the brain causing sedation and euphoria (a “high”). In contrast, MAT medications help patients disengage from drug seeking and related criminal behavior and become more receptive to behavioral treatments. Injectable naltrexone is not opioid based and does not result in physical dependence. </a:t>
            </a:r>
          </a:p>
          <a:p>
            <a:endParaRPr lang="en-US" dirty="0"/>
          </a:p>
        </p:txBody>
      </p:sp>
    </p:spTree>
    <p:extLst>
      <p:ext uri="{BB962C8B-B14F-4D97-AF65-F5344CB8AC3E}">
        <p14:creationId xmlns:p14="http://schemas.microsoft.com/office/powerpoint/2010/main" val="329193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D7C9-E0DA-466C-B3FB-0F196406D9B8}"/>
              </a:ext>
            </a:extLst>
          </p:cNvPr>
          <p:cNvSpPr>
            <a:spLocks noGrp="1"/>
          </p:cNvSpPr>
          <p:nvPr>
            <p:ph type="title"/>
          </p:nvPr>
        </p:nvSpPr>
        <p:spPr>
          <a:xfrm>
            <a:off x="684211" y="163630"/>
            <a:ext cx="8534401" cy="1626670"/>
          </a:xfrm>
        </p:spPr>
        <p:txBody>
          <a:bodyPr>
            <a:normAutofit fontScale="90000"/>
          </a:bodyPr>
          <a:lstStyle/>
          <a:p>
            <a:pPr algn="ctr"/>
            <a:r>
              <a:rPr lang="en-US" sz="4000" b="1" dirty="0">
                <a:solidFill>
                  <a:schemeClr val="bg1"/>
                </a:solidFill>
              </a:rPr>
              <a:t>MYTH</a:t>
            </a:r>
            <a:br>
              <a:rPr lang="en-US" dirty="0">
                <a:solidFill>
                  <a:schemeClr val="bg1"/>
                </a:solidFill>
              </a:rPr>
            </a:br>
            <a:r>
              <a:rPr lang="en-US" cap="none" dirty="0">
                <a:solidFill>
                  <a:schemeClr val="bg1"/>
                </a:solidFill>
              </a:rPr>
              <a:t>Addiction medications are a “crutch” that prevents “true recovery.” </a:t>
            </a:r>
            <a:endParaRPr lang="en-US" dirty="0"/>
          </a:p>
        </p:txBody>
      </p:sp>
      <p:sp>
        <p:nvSpPr>
          <p:cNvPr id="3" name="Text Placeholder 2">
            <a:extLst>
              <a:ext uri="{FF2B5EF4-FFF2-40B4-BE49-F238E27FC236}">
                <a16:creationId xmlns:a16="http://schemas.microsoft.com/office/drawing/2014/main" id="{5DA898F3-4E4C-4CC9-9A64-AC62E8AE592C}"/>
              </a:ext>
            </a:extLst>
          </p:cNvPr>
          <p:cNvSpPr>
            <a:spLocks noGrp="1"/>
          </p:cNvSpPr>
          <p:nvPr>
            <p:ph type="body" idx="1"/>
          </p:nvPr>
        </p:nvSpPr>
        <p:spPr>
          <a:xfrm>
            <a:off x="684213" y="1934678"/>
            <a:ext cx="8534400" cy="4059722"/>
          </a:xfrm>
        </p:spPr>
        <p:txBody>
          <a:bodyPr>
            <a:normAutofit fontScale="70000" lnSpcReduction="20000"/>
          </a:bodyPr>
          <a:lstStyle/>
          <a:p>
            <a:r>
              <a:rPr lang="en-US" sz="4100" b="1" dirty="0">
                <a:solidFill>
                  <a:schemeClr val="bg1"/>
                </a:solidFill>
              </a:rPr>
              <a:t>FACT:  </a:t>
            </a:r>
          </a:p>
          <a:p>
            <a:r>
              <a:rPr lang="en-US" sz="3200" dirty="0">
                <a:latin typeface="Arial" panose="020B0604020202020204" pitchFamily="34" charset="0"/>
                <a:cs typeface="Arial" panose="020B0604020202020204" pitchFamily="34" charset="0"/>
              </a:rPr>
              <a:t>Individuals stabilized on MAT can achieve “true recovery,” according to leading addiction professionals and researchers. This is because such individuals do not use illicit drugs, do not experience euphoria, sedation, or other functional impairments, and do not meet diagnostic criteria for addiction, such as loss of volitional control over drug use. MAT consists not only of medication but also of behavioral interventions like counseling. The medication normalizes brain chemistry so individuals can focus on counseling and participate in behavioral interventions necessary to enter and sustain recovery.</a:t>
            </a:r>
          </a:p>
          <a:p>
            <a:endParaRPr lang="en-US" dirty="0"/>
          </a:p>
        </p:txBody>
      </p:sp>
    </p:spTree>
    <p:extLst>
      <p:ext uri="{BB962C8B-B14F-4D97-AF65-F5344CB8AC3E}">
        <p14:creationId xmlns:p14="http://schemas.microsoft.com/office/powerpoint/2010/main" val="32037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6872-FF94-4AAD-A6F3-3A7C8DC7F949}"/>
              </a:ext>
            </a:extLst>
          </p:cNvPr>
          <p:cNvSpPr>
            <a:spLocks noGrp="1"/>
          </p:cNvSpPr>
          <p:nvPr>
            <p:ph type="title"/>
          </p:nvPr>
        </p:nvSpPr>
        <p:spPr>
          <a:xfrm>
            <a:off x="684212" y="279132"/>
            <a:ext cx="8534401" cy="1742173"/>
          </a:xfrm>
        </p:spPr>
        <p:txBody>
          <a:bodyPr>
            <a:normAutofit fontScale="90000"/>
          </a:bodyPr>
          <a:lstStyle/>
          <a:p>
            <a:pPr algn="ctr"/>
            <a:r>
              <a:rPr lang="en-US" sz="4000" b="1" dirty="0">
                <a:solidFill>
                  <a:schemeClr val="bg1"/>
                </a:solidFill>
                <a:latin typeface="Arial" panose="020B0604020202020204" pitchFamily="34" charset="0"/>
                <a:cs typeface="Arial" panose="020B0604020202020204" pitchFamily="34" charset="0"/>
              </a:rPr>
              <a:t>MYTH</a:t>
            </a:r>
            <a:br>
              <a:rPr lang="en-US" sz="4000"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MAT should not be long term. </a:t>
            </a:r>
            <a:br>
              <a:rPr lang="en-US" dirty="0"/>
            </a:br>
            <a:endParaRPr lang="en-US" dirty="0"/>
          </a:p>
        </p:txBody>
      </p:sp>
      <p:sp>
        <p:nvSpPr>
          <p:cNvPr id="3" name="Text Placeholder 2">
            <a:extLst>
              <a:ext uri="{FF2B5EF4-FFF2-40B4-BE49-F238E27FC236}">
                <a16:creationId xmlns:a16="http://schemas.microsoft.com/office/drawing/2014/main" id="{8D5E4975-27B1-4F6B-8991-566F8372321F}"/>
              </a:ext>
            </a:extLst>
          </p:cNvPr>
          <p:cNvSpPr>
            <a:spLocks noGrp="1"/>
          </p:cNvSpPr>
          <p:nvPr>
            <p:ph type="body" idx="1"/>
          </p:nvPr>
        </p:nvSpPr>
        <p:spPr>
          <a:xfrm>
            <a:off x="96254" y="1790299"/>
            <a:ext cx="10462660" cy="4687503"/>
          </a:xfrm>
        </p:spPr>
        <p:txBody>
          <a:bodyPr>
            <a:normAutofit/>
          </a:bodyPr>
          <a:lstStyle/>
          <a:p>
            <a:r>
              <a:rPr lang="en-US" sz="2800" b="1" dirty="0">
                <a:solidFill>
                  <a:schemeClr val="bg1"/>
                </a:solidFill>
              </a:rPr>
              <a:t>FACT:</a:t>
            </a:r>
          </a:p>
          <a:p>
            <a:r>
              <a:rPr lang="en-US" sz="2000" dirty="0"/>
              <a:t>There is no one-size-fits-all duration for MAT. The Substance Abuse and Mental Health Services Administration (“SAMHSA”) recommends a “phased approach,” beginning with stabilization (withdrawal management, assessment, medication induction, and psychosocial counseling), and moving to a middle phase that emphasizes medication maintenance and deeper work in counseling. The third phase is “ongoing rehabilitation,” when the patient and provider can choose to taper off medication or pursue longer term maintenance, depending on the patient’s needs. For some patients, MAT could be indefinite.8 The National Institute on Drug Abuse (“NIDA”) describes addiction medications as an “essential component of an ongoing treatment plan” to enable individuals to “take control of their health and their lives.” For methadone maintenance, NIDA states that “12 months of treatment is the minimum.”</a:t>
            </a:r>
          </a:p>
          <a:p>
            <a:endParaRPr lang="en-US" dirty="0"/>
          </a:p>
        </p:txBody>
      </p:sp>
    </p:spTree>
    <p:extLst>
      <p:ext uri="{BB962C8B-B14F-4D97-AF65-F5344CB8AC3E}">
        <p14:creationId xmlns:p14="http://schemas.microsoft.com/office/powerpoint/2010/main" val="192552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455" y="173026"/>
            <a:ext cx="8534400" cy="1507067"/>
          </a:xfrm>
        </p:spPr>
        <p:txBody>
          <a:bodyPr/>
          <a:lstStyle/>
          <a:p>
            <a:r>
              <a:rPr lang="en-US" dirty="0">
                <a:solidFill>
                  <a:schemeClr val="bg1"/>
                </a:solidFill>
                <a:latin typeface="Yu Gothic UI Semibold" panose="020B0700000000000000" pitchFamily="34" charset="-128"/>
                <a:ea typeface="Yu Gothic UI Semibold" panose="020B0700000000000000" pitchFamily="34" charset="-128"/>
              </a:rPr>
              <a:t>Benefits of Pharmacotherapy for Pregnant Women With OUD </a:t>
            </a:r>
            <a:endParaRPr lang="en-US" dirty="0"/>
          </a:p>
        </p:txBody>
      </p:sp>
      <p:sp>
        <p:nvSpPr>
          <p:cNvPr id="3" name="Content Placeholder 2"/>
          <p:cNvSpPr>
            <a:spLocks noGrp="1"/>
          </p:cNvSpPr>
          <p:nvPr>
            <p:ph idx="1"/>
          </p:nvPr>
        </p:nvSpPr>
        <p:spPr>
          <a:xfrm>
            <a:off x="684212" y="2186247"/>
            <a:ext cx="8534400" cy="3931920"/>
          </a:xfrm>
        </p:spPr>
        <p:txBody>
          <a:bodyPr>
            <a:normAutofit fontScale="92500" lnSpcReduction="20000"/>
          </a:bodyPr>
          <a:lstStyle/>
          <a:p>
            <a:pPr marL="342900" indent="-342900">
              <a:buFont typeface="Arial" panose="020B0604020202020204" pitchFamily="34" charset="0"/>
              <a:buChar char="•"/>
            </a:pPr>
            <a:r>
              <a:rPr lang="en-US" sz="2500" dirty="0">
                <a:latin typeface="Yu Gothic Medium" panose="020B0500000000000000" pitchFamily="34" charset="-128"/>
                <a:ea typeface="Yu Gothic Medium" panose="020B0500000000000000" pitchFamily="34" charset="-128"/>
              </a:rPr>
              <a:t>Pharmacotherapy is a critical element in the treatment of OUD for pregnant women. </a:t>
            </a:r>
          </a:p>
          <a:p>
            <a:pPr marL="342900" indent="-342900">
              <a:buFont typeface="Arial" panose="020B0604020202020204" pitchFamily="34" charset="0"/>
              <a:buChar char="•"/>
              <a:defRPr/>
            </a:pPr>
            <a:r>
              <a:rPr lang="en-US" sz="2500" dirty="0">
                <a:latin typeface="Yu Gothic Medium" panose="020B0500000000000000" pitchFamily="34" charset="-128"/>
                <a:ea typeface="Yu Gothic Medium" panose="020B0500000000000000" pitchFamily="34" charset="-128"/>
              </a:rPr>
              <a:t>Pharmacotherapy helps patients with OUD avoid </a:t>
            </a:r>
          </a:p>
          <a:p>
            <a:pPr lvl="1">
              <a:defRPr/>
            </a:pPr>
            <a:r>
              <a:rPr lang="en-US" sz="2500" dirty="0">
                <a:latin typeface="Yu Gothic Medium" panose="020B0500000000000000" pitchFamily="34" charset="-128"/>
                <a:ea typeface="Yu Gothic Medium" panose="020B0500000000000000" pitchFamily="34" charset="-128"/>
              </a:rPr>
              <a:t>Experiencing withdrawal symptoms.</a:t>
            </a:r>
          </a:p>
          <a:p>
            <a:pPr lvl="1">
              <a:defRPr/>
            </a:pPr>
            <a:r>
              <a:rPr lang="en-US" sz="2500" dirty="0">
                <a:latin typeface="Yu Gothic Medium" panose="020B0500000000000000" pitchFamily="34" charset="-128"/>
                <a:ea typeface="Yu Gothic Medium" panose="020B0500000000000000" pitchFamily="34" charset="-128"/>
              </a:rPr>
              <a:t>Overwhelming cravings when the opioid misuse is stopped. </a:t>
            </a:r>
          </a:p>
          <a:p>
            <a:pPr marL="342900" indent="-342900">
              <a:buFont typeface="Arial" panose="020B0604020202020204" pitchFamily="34" charset="0"/>
              <a:buChar char="•"/>
            </a:pPr>
            <a:r>
              <a:rPr lang="en-US" altLang="en-US" sz="2500" dirty="0">
                <a:latin typeface="Yu Gothic Medium" panose="020B0500000000000000" pitchFamily="34" charset="-128"/>
                <a:ea typeface="Yu Gothic Medium" panose="020B0500000000000000" pitchFamily="34" charset="-128"/>
              </a:rPr>
              <a:t>Pharmacotherapy</a:t>
            </a:r>
            <a:r>
              <a:rPr lang="en-US" altLang="en-US" sz="2500" dirty="0">
                <a:solidFill>
                  <a:srgbClr val="FF0000"/>
                </a:solidFill>
                <a:latin typeface="Yu Gothic Medium" panose="020B0500000000000000" pitchFamily="34" charset="-128"/>
                <a:ea typeface="Yu Gothic Medium" panose="020B0500000000000000" pitchFamily="34" charset="-128"/>
              </a:rPr>
              <a:t> </a:t>
            </a:r>
            <a:r>
              <a:rPr lang="en-US" altLang="en-US" sz="2500" dirty="0">
                <a:latin typeface="Yu Gothic Medium" panose="020B0500000000000000" pitchFamily="34" charset="-128"/>
                <a:ea typeface="Yu Gothic Medium" panose="020B0500000000000000" pitchFamily="34" charset="-128"/>
              </a:rPr>
              <a:t>can help pregnant women stop </a:t>
            </a:r>
          </a:p>
          <a:p>
            <a:pPr lvl="1"/>
            <a:r>
              <a:rPr lang="en-US" altLang="en-US" sz="2500" dirty="0">
                <a:latin typeface="Yu Gothic Medium" panose="020B0500000000000000" pitchFamily="34" charset="-128"/>
                <a:ea typeface="Yu Gothic Medium" panose="020B0500000000000000" pitchFamily="34" charset="-128"/>
              </a:rPr>
              <a:t>Injecting drugs, a primary route of infection for people who use drugs.</a:t>
            </a:r>
          </a:p>
          <a:p>
            <a:pPr lvl="1"/>
            <a:r>
              <a:rPr lang="en-US" altLang="en-US" sz="2500" dirty="0">
                <a:latin typeface="Yu Gothic Medium" panose="020B0500000000000000" pitchFamily="34" charset="-128"/>
                <a:ea typeface="Yu Gothic Medium" panose="020B0500000000000000" pitchFamily="34" charset="-128"/>
              </a:rPr>
              <a:t>Risky behaviors associated with drug acquisition.</a:t>
            </a:r>
          </a:p>
          <a:p>
            <a:endParaRPr lang="en-US" dirty="0"/>
          </a:p>
        </p:txBody>
      </p:sp>
    </p:spTree>
    <p:extLst>
      <p:ext uri="{BB962C8B-B14F-4D97-AF65-F5344CB8AC3E}">
        <p14:creationId xmlns:p14="http://schemas.microsoft.com/office/powerpoint/2010/main" val="1032897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27C7D6C4-CEAB-4603-ADAA-568F08FDE26B}"/>
              </a:ext>
            </a:extLst>
          </p:cNvPr>
          <p:cNvPicPr>
            <a:picLocks noChangeAspect="1"/>
          </p:cNvPicPr>
          <p:nvPr/>
        </p:nvPicPr>
        <p:blipFill>
          <a:blip r:embed="rId2"/>
          <a:stretch>
            <a:fillRect/>
          </a:stretch>
        </p:blipFill>
        <p:spPr>
          <a:xfrm>
            <a:off x="5170516" y="274321"/>
            <a:ext cx="4204847" cy="5362164"/>
          </a:xfrm>
          <a:prstGeom prst="rect">
            <a:avLst/>
          </a:prstGeom>
        </p:spPr>
      </p:pic>
      <p:sp>
        <p:nvSpPr>
          <p:cNvPr id="3" name="Rectangle 2"/>
          <p:cNvSpPr/>
          <p:nvPr/>
        </p:nvSpPr>
        <p:spPr>
          <a:xfrm>
            <a:off x="6281520" y="5977034"/>
            <a:ext cx="5287025" cy="369332"/>
          </a:xfrm>
          <a:prstGeom prst="rect">
            <a:avLst/>
          </a:prstGeom>
        </p:spPr>
        <p:txBody>
          <a:bodyPr wrap="none">
            <a:spAutoFit/>
          </a:bodyPr>
          <a:lstStyle/>
          <a:p>
            <a:r>
              <a:rPr lang="en-US" dirty="0">
                <a:latin typeface="Yu Gothic Medium" panose="020B0500000000000000" pitchFamily="34" charset="-128"/>
                <a:ea typeface="Yu Gothic Medium" panose="020B0500000000000000" pitchFamily="34" charset="-128"/>
                <a:hlinkClick r:id="rId3"/>
              </a:rPr>
              <a:t>https://store.samhsa.gov/product/SMA18-5054</a:t>
            </a:r>
            <a:endParaRPr lang="en-US" dirty="0">
              <a:latin typeface="Yu Gothic Medium" panose="020B0500000000000000" pitchFamily="34" charset="-128"/>
              <a:ea typeface="Yu Gothic Medium" panose="020B0500000000000000" pitchFamily="34" charset="-128"/>
            </a:endParaRPr>
          </a:p>
        </p:txBody>
      </p:sp>
      <p:sp>
        <p:nvSpPr>
          <p:cNvPr id="4" name="TextBox 3"/>
          <p:cNvSpPr txBox="1"/>
          <p:nvPr/>
        </p:nvSpPr>
        <p:spPr>
          <a:xfrm>
            <a:off x="623455" y="299258"/>
            <a:ext cx="4197927" cy="6463308"/>
          </a:xfrm>
          <a:prstGeom prst="rect">
            <a:avLst/>
          </a:prstGeom>
          <a:noFill/>
        </p:spPr>
        <p:txBody>
          <a:bodyPr wrap="square" rtlCol="0">
            <a:spAutoFit/>
          </a:bodyPr>
          <a:lstStyle/>
          <a:p>
            <a:r>
              <a:rPr lang="en-US" sz="2000" b="1" dirty="0">
                <a:solidFill>
                  <a:schemeClr val="bg1"/>
                </a:solidFill>
              </a:rPr>
              <a:t>Overarching Recommendations</a:t>
            </a:r>
          </a:p>
          <a:p>
            <a:pPr marL="285750" indent="-285750">
              <a:buFont typeface="Wingdings" panose="05000000000000000000" pitchFamily="2" charset="2"/>
              <a:buChar char="Ø"/>
            </a:pPr>
            <a:endParaRPr lang="en-US" dirty="0">
              <a:solidFill>
                <a:schemeClr val="bg2"/>
              </a:solidFill>
            </a:endParaRPr>
          </a:p>
          <a:p>
            <a:pPr marL="285750" indent="-285750">
              <a:buFont typeface="Wingdings" panose="05000000000000000000" pitchFamily="2" charset="2"/>
              <a:buChar char="q"/>
            </a:pPr>
            <a:r>
              <a:rPr lang="en-US" sz="2000" dirty="0">
                <a:solidFill>
                  <a:schemeClr val="bg1">
                    <a:lumMod val="95000"/>
                    <a:lumOff val="5000"/>
                  </a:schemeClr>
                </a:solidFill>
              </a:rPr>
              <a:t>Buprenorphine and methadone are the safest medications for managing OUD during pregnancy </a:t>
            </a:r>
          </a:p>
          <a:p>
            <a:pPr marL="285750" indent="-285750">
              <a:buFont typeface="Wingdings" panose="05000000000000000000" pitchFamily="2" charset="2"/>
              <a:buChar char="q"/>
            </a:pPr>
            <a:r>
              <a:rPr lang="en-US" sz="2000" dirty="0">
                <a:solidFill>
                  <a:schemeClr val="bg1">
                    <a:lumMod val="95000"/>
                    <a:lumOff val="5000"/>
                  </a:schemeClr>
                </a:solidFill>
              </a:rPr>
              <a:t>Medically supervised withdrawal is not recommended during pregnancy </a:t>
            </a:r>
          </a:p>
          <a:p>
            <a:pPr marL="285750" indent="-285750">
              <a:buFont typeface="Wingdings" panose="05000000000000000000" pitchFamily="2" charset="2"/>
              <a:buChar char="q"/>
            </a:pPr>
            <a:r>
              <a:rPr lang="en-US" sz="2000" dirty="0">
                <a:solidFill>
                  <a:schemeClr val="bg1">
                    <a:lumMod val="95000"/>
                    <a:lumOff val="5000"/>
                  </a:schemeClr>
                </a:solidFill>
              </a:rPr>
              <a:t>Transitioning from methadone to buprenorphine or from buprenorphine to methadone is not recommended </a:t>
            </a:r>
          </a:p>
          <a:p>
            <a:pPr marL="285750" indent="-285750">
              <a:buFont typeface="Wingdings" panose="05000000000000000000" pitchFamily="2" charset="2"/>
              <a:buChar char="q"/>
            </a:pPr>
            <a:r>
              <a:rPr lang="en-US" sz="2000" dirty="0">
                <a:solidFill>
                  <a:schemeClr val="bg1">
                    <a:lumMod val="95000"/>
                    <a:lumOff val="5000"/>
                  </a:schemeClr>
                </a:solidFill>
              </a:rPr>
              <a:t>Breastfeeding is recommended for women on buprenorphine and methadone</a:t>
            </a:r>
          </a:p>
          <a:p>
            <a:pPr marL="285750" indent="-285750">
              <a:buFont typeface="Wingdings" panose="05000000000000000000" pitchFamily="2" charset="2"/>
              <a:buChar char="q"/>
            </a:pPr>
            <a:r>
              <a:rPr lang="en-US" sz="2000" dirty="0">
                <a:solidFill>
                  <a:schemeClr val="bg1">
                    <a:lumMod val="95000"/>
                    <a:lumOff val="5000"/>
                  </a:schemeClr>
                </a:solidFill>
              </a:rPr>
              <a:t>NAS should not be treated with dilute tincture of opium</a:t>
            </a:r>
          </a:p>
          <a:p>
            <a:endParaRPr lang="en-US" dirty="0"/>
          </a:p>
        </p:txBody>
      </p:sp>
    </p:spTree>
    <p:extLst>
      <p:ext uri="{BB962C8B-B14F-4D97-AF65-F5344CB8AC3E}">
        <p14:creationId xmlns:p14="http://schemas.microsoft.com/office/powerpoint/2010/main" val="361158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descr="Image result for opioid epidemic">
            <a:extLst>
              <a:ext uri="{FF2B5EF4-FFF2-40B4-BE49-F238E27FC236}">
                <a16:creationId xmlns:a16="http://schemas.microsoft.com/office/drawing/2014/main" id="{1C966F80-106E-4994-8797-1F471CE72E67}"/>
              </a:ext>
            </a:extLst>
          </p:cNvPr>
          <p:cNvPicPr/>
          <p:nvPr/>
        </p:nvPicPr>
        <p:blipFill rotWithShape="1">
          <a:blip r:embed="rId2">
            <a:extLst>
              <a:ext uri="{28A0092B-C50C-407E-A947-70E740481C1C}">
                <a14:useLocalDpi xmlns:a14="http://schemas.microsoft.com/office/drawing/2010/main" val="0"/>
              </a:ext>
            </a:extLst>
          </a:blip>
          <a:srcRect t="3335"/>
          <a:stretch/>
        </p:blipFill>
        <p:spPr bwMode="auto">
          <a:xfrm>
            <a:off x="1005840" y="565266"/>
            <a:ext cx="8769929" cy="5503025"/>
          </a:xfrm>
          <a:prstGeom prst="rect">
            <a:avLst/>
          </a:prstGeom>
          <a:noFill/>
          <a:ln>
            <a:noFill/>
          </a:ln>
        </p:spPr>
      </p:pic>
    </p:spTree>
    <p:extLst>
      <p:ext uri="{BB962C8B-B14F-4D97-AF65-F5344CB8AC3E}">
        <p14:creationId xmlns:p14="http://schemas.microsoft.com/office/powerpoint/2010/main" val="93764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6" y="99753"/>
            <a:ext cx="11388437" cy="1015075"/>
          </a:xfrm>
        </p:spPr>
        <p:txBody>
          <a:bodyPr>
            <a:normAutofit/>
          </a:bodyPr>
          <a:lstStyle/>
          <a:p>
            <a:r>
              <a:rPr lang="en-US" sz="2400" b="1" dirty="0">
                <a:solidFill>
                  <a:schemeClr val="bg1">
                    <a:lumMod val="95000"/>
                    <a:lumOff val="5000"/>
                  </a:schemeClr>
                </a:solidFill>
              </a:rPr>
              <a:t>Heroin use climbed then stabilized </a:t>
            </a:r>
          </a:p>
        </p:txBody>
      </p:sp>
      <p:pic>
        <p:nvPicPr>
          <p:cNvPr id="4" name="Content Placeholder 3"/>
          <p:cNvPicPr>
            <a:picLocks noGrp="1" noChangeAspect="1"/>
          </p:cNvPicPr>
          <p:nvPr>
            <p:ph idx="1"/>
          </p:nvPr>
        </p:nvPicPr>
        <p:blipFill>
          <a:blip r:embed="rId2"/>
          <a:stretch>
            <a:fillRect/>
          </a:stretch>
        </p:blipFill>
        <p:spPr>
          <a:xfrm>
            <a:off x="532015" y="1192876"/>
            <a:ext cx="10133214" cy="4451465"/>
          </a:xfrm>
          <a:prstGeom prst="rect">
            <a:avLst/>
          </a:prstGeom>
        </p:spPr>
      </p:pic>
      <p:sp>
        <p:nvSpPr>
          <p:cNvPr id="5" name="Rectangle 4"/>
          <p:cNvSpPr/>
          <p:nvPr/>
        </p:nvSpPr>
        <p:spPr>
          <a:xfrm>
            <a:off x="199506" y="6096631"/>
            <a:ext cx="6957752" cy="400110"/>
          </a:xfrm>
          <a:prstGeom prst="rect">
            <a:avLst/>
          </a:prstGeom>
        </p:spPr>
        <p:txBody>
          <a:bodyPr wrap="square">
            <a:spAutoFit/>
          </a:bodyPr>
          <a:lstStyle/>
          <a:p>
            <a:pPr marR="77950"/>
            <a:r>
              <a:rPr lang="en-US" sz="1000" dirty="0">
                <a:solidFill>
                  <a:srgbClr val="000000"/>
                </a:solidFill>
                <a:latin typeface="Calibri" panose="020F0502020204030204" pitchFamily="34" charset="0"/>
              </a:rPr>
              <a:t>See table 7.2 in the 2017 NSDUH detailed tables for additional information and the 2017 CDC Mortality Data.</a:t>
            </a:r>
          </a:p>
          <a:p>
            <a:pPr marR="3070"/>
            <a:r>
              <a:rPr lang="en-US" sz="1000" b="1" dirty="0">
                <a:solidFill>
                  <a:srgbClr val="000000"/>
                </a:solidFill>
                <a:latin typeface="Arial Narrow" panose="020B0606020202030204" pitchFamily="34" charset="0"/>
              </a:rPr>
              <a:t>PAST YEAR, 2002 AND 2015-2017, 12</a:t>
            </a:r>
            <a:endParaRPr lang="en-US" sz="1000" dirty="0"/>
          </a:p>
        </p:txBody>
      </p:sp>
    </p:spTree>
    <p:extLst>
      <p:ext uri="{BB962C8B-B14F-4D97-AF65-F5344CB8AC3E}">
        <p14:creationId xmlns:p14="http://schemas.microsoft.com/office/powerpoint/2010/main" val="14900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15" y="181340"/>
            <a:ext cx="10878791" cy="1507067"/>
          </a:xfrm>
        </p:spPr>
        <p:txBody>
          <a:bodyPr>
            <a:normAutofit/>
          </a:bodyPr>
          <a:lstStyle/>
          <a:p>
            <a:r>
              <a:rPr lang="en-US" sz="2400" b="1" dirty="0">
                <a:solidFill>
                  <a:schemeClr val="bg1">
                    <a:lumMod val="95000"/>
                    <a:lumOff val="5000"/>
                  </a:schemeClr>
                </a:solidFill>
              </a:rPr>
              <a:t>              Substance Use Among Pregnant Women</a:t>
            </a:r>
          </a:p>
        </p:txBody>
      </p:sp>
      <p:pic>
        <p:nvPicPr>
          <p:cNvPr id="5" name="Content Placeholder 4"/>
          <p:cNvPicPr>
            <a:picLocks noGrp="1" noChangeAspect="1"/>
          </p:cNvPicPr>
          <p:nvPr>
            <p:ph idx="1"/>
          </p:nvPr>
        </p:nvPicPr>
        <p:blipFill>
          <a:blip r:embed="rId2"/>
          <a:stretch>
            <a:fillRect/>
          </a:stretch>
        </p:blipFill>
        <p:spPr>
          <a:xfrm>
            <a:off x="581891" y="1346663"/>
            <a:ext cx="9942022" cy="4832552"/>
          </a:xfrm>
          <a:prstGeom prst="rect">
            <a:avLst/>
          </a:prstGeom>
        </p:spPr>
      </p:pic>
      <p:sp>
        <p:nvSpPr>
          <p:cNvPr id="6" name="Rectangle 5"/>
          <p:cNvSpPr/>
          <p:nvPr/>
        </p:nvSpPr>
        <p:spPr>
          <a:xfrm>
            <a:off x="581891" y="6353294"/>
            <a:ext cx="4248535" cy="369332"/>
          </a:xfrm>
          <a:prstGeom prst="rect">
            <a:avLst/>
          </a:prstGeom>
        </p:spPr>
        <p:txBody>
          <a:bodyPr wrap="none">
            <a:spAutoFit/>
          </a:bodyPr>
          <a:lstStyle/>
          <a:p>
            <a:r>
              <a:rPr lang="en-US" dirty="0">
                <a:solidFill>
                  <a:srgbClr val="000000"/>
                </a:solidFill>
                <a:latin typeface="Calibri" panose="020F0502020204030204" pitchFamily="34" charset="0"/>
              </a:rPr>
              <a:t>Special analysis of the 2017 NSDUH Report.</a:t>
            </a:r>
            <a:endParaRPr lang="en-US" dirty="0"/>
          </a:p>
        </p:txBody>
      </p:sp>
    </p:spTree>
    <p:extLst>
      <p:ext uri="{BB962C8B-B14F-4D97-AF65-F5344CB8AC3E}">
        <p14:creationId xmlns:p14="http://schemas.microsoft.com/office/powerpoint/2010/main" val="148902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72285"/>
            <a:ext cx="10712537" cy="949192"/>
          </a:xfrm>
        </p:spPr>
        <p:txBody>
          <a:bodyPr>
            <a:normAutofit/>
          </a:bodyPr>
          <a:lstStyle/>
          <a:p>
            <a:r>
              <a:rPr lang="en-US" sz="2400" b="1" dirty="0">
                <a:solidFill>
                  <a:schemeClr val="bg1">
                    <a:lumMod val="95000"/>
                    <a:lumOff val="5000"/>
                  </a:schemeClr>
                </a:solidFill>
              </a:rPr>
              <a:t>Sources Where Pain Relievers Were Obtained for Most Recent Misuse Among People Who Misused Prescription Pain Relievers</a:t>
            </a:r>
            <a:endParaRPr lang="en-US" sz="2400" dirty="0">
              <a:solidFill>
                <a:schemeClr val="bg1">
                  <a:lumMod val="95000"/>
                  <a:lumOff val="5000"/>
                </a:schemeClr>
              </a:solidFill>
            </a:endParaRPr>
          </a:p>
        </p:txBody>
      </p:sp>
      <p:pic>
        <p:nvPicPr>
          <p:cNvPr id="4" name="Content Placeholder 3"/>
          <p:cNvPicPr>
            <a:picLocks noGrp="1" noChangeAspect="1"/>
          </p:cNvPicPr>
          <p:nvPr>
            <p:ph idx="1"/>
          </p:nvPr>
        </p:nvPicPr>
        <p:blipFill>
          <a:blip r:embed="rId2"/>
          <a:stretch>
            <a:fillRect/>
          </a:stretch>
        </p:blipFill>
        <p:spPr>
          <a:xfrm>
            <a:off x="0" y="1346662"/>
            <a:ext cx="12191999" cy="4896196"/>
          </a:xfrm>
          <a:prstGeom prst="rect">
            <a:avLst/>
          </a:prstGeom>
        </p:spPr>
      </p:pic>
      <p:sp>
        <p:nvSpPr>
          <p:cNvPr id="5" name="Rectangle 4"/>
          <p:cNvSpPr/>
          <p:nvPr/>
        </p:nvSpPr>
        <p:spPr>
          <a:xfrm>
            <a:off x="146859" y="6463346"/>
            <a:ext cx="6096000" cy="276999"/>
          </a:xfrm>
          <a:prstGeom prst="rect">
            <a:avLst/>
          </a:prstGeom>
        </p:spPr>
        <p:txBody>
          <a:bodyPr>
            <a:spAutoFit/>
          </a:bodyPr>
          <a:lstStyle/>
          <a:p>
            <a:r>
              <a:rPr lang="en-US" sz="1200" dirty="0">
                <a:solidFill>
                  <a:srgbClr val="000000"/>
                </a:solidFill>
                <a:latin typeface="Calibri" panose="020F0502020204030204" pitchFamily="34" charset="0"/>
              </a:rPr>
              <a:t>See figure 26 in the 2017 NSDUH Report for additional information.</a:t>
            </a:r>
            <a:endParaRPr lang="en-US" sz="1200" dirty="0"/>
          </a:p>
        </p:txBody>
      </p:sp>
    </p:spTree>
    <p:extLst>
      <p:ext uri="{BB962C8B-B14F-4D97-AF65-F5344CB8AC3E}">
        <p14:creationId xmlns:p14="http://schemas.microsoft.com/office/powerpoint/2010/main" val="260984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Text Box 3"/>
          <p:cNvSpPr txBox="1">
            <a:spLocks noChangeArrowheads="1"/>
          </p:cNvSpPr>
          <p:nvPr/>
        </p:nvSpPr>
        <p:spPr bwMode="auto">
          <a:xfrm>
            <a:off x="622300" y="533401"/>
            <a:ext cx="5945188" cy="1717393"/>
          </a:xfrm>
          <a:prstGeom prst="rect">
            <a:avLst/>
          </a:prstGeom>
          <a:noFill/>
          <a:ln w="12700" cap="sq">
            <a:noFill/>
            <a:miter lim="800000"/>
            <a:headEnd/>
            <a:tailEnd/>
          </a:ln>
          <a:effectLst>
            <a:outerShdw dist="35921" dir="2700000" algn="ctr" rotWithShape="0">
              <a:schemeClr val="tx1">
                <a:alpha val="74997"/>
              </a:schemeClr>
            </a:outerShdw>
          </a:effectLst>
        </p:spPr>
        <p:txBody>
          <a:bodyPr wrap="square">
            <a:spAutoFit/>
          </a:bodyPr>
          <a:lstStyle/>
          <a:p>
            <a:pPr eaLnBrk="1" hangingPunct="1">
              <a:lnSpc>
                <a:spcPct val="80000"/>
              </a:lnSpc>
              <a:buClr>
                <a:srgbClr val="FF0000"/>
              </a:buClr>
              <a:buSzPct val="150000"/>
              <a:defRPr/>
            </a:pPr>
            <a:r>
              <a:rPr lang="en-US" sz="4400" b="1" i="1" dirty="0">
                <a:solidFill>
                  <a:schemeClr val="bg1"/>
                </a:solidFill>
                <a:latin typeface="Times New Roman" pitchFamily="18" charset="0"/>
                <a:ea typeface="ＭＳ Ｐゴシック" pitchFamily="1" charset="-128"/>
              </a:rPr>
              <a:t>Where Do We Need</a:t>
            </a:r>
          </a:p>
          <a:p>
            <a:pPr eaLnBrk="1" hangingPunct="1">
              <a:lnSpc>
                <a:spcPct val="80000"/>
              </a:lnSpc>
              <a:buClr>
                <a:srgbClr val="FF0000"/>
              </a:buClr>
              <a:buSzPct val="150000"/>
              <a:defRPr/>
            </a:pPr>
            <a:r>
              <a:rPr lang="en-US" sz="4400" b="1" i="1" dirty="0">
                <a:solidFill>
                  <a:schemeClr val="bg1"/>
                </a:solidFill>
                <a:latin typeface="Times New Roman" pitchFamily="18" charset="0"/>
                <a:ea typeface="ＭＳ Ｐゴシック" pitchFamily="1" charset="-128"/>
              </a:rPr>
              <a:t> to Go From Here?  TODAY!</a:t>
            </a:r>
          </a:p>
        </p:txBody>
      </p:sp>
      <p:sp>
        <p:nvSpPr>
          <p:cNvPr id="473092" name="Text Box 4"/>
          <p:cNvSpPr txBox="1">
            <a:spLocks noChangeArrowheads="1"/>
          </p:cNvSpPr>
          <p:nvPr/>
        </p:nvSpPr>
        <p:spPr bwMode="auto">
          <a:xfrm>
            <a:off x="3079751" y="2306639"/>
            <a:ext cx="4530984" cy="584775"/>
          </a:xfrm>
          <a:prstGeom prst="rect">
            <a:avLst/>
          </a:prstGeom>
          <a:noFill/>
          <a:ln w="12700" cap="sq">
            <a:noFill/>
            <a:miter lim="800000"/>
            <a:headEnd/>
            <a:tailEnd/>
          </a:ln>
          <a:effectLst>
            <a:outerShdw blurRad="63500" dist="38099" dir="2700000" algn="ctr" rotWithShape="0">
              <a:schemeClr val="tx1">
                <a:alpha val="74998"/>
              </a:schemeClr>
            </a:outerShdw>
          </a:effectLst>
        </p:spPr>
        <p:txBody>
          <a:bodyPr wrap="none">
            <a:spAutoFit/>
          </a:bodyPr>
          <a:lstStyle/>
          <a:p>
            <a:pPr eaLnBrk="1" hangingPunct="1">
              <a:lnSpc>
                <a:spcPct val="80000"/>
              </a:lnSpc>
              <a:buClr>
                <a:srgbClr val="FF0000"/>
              </a:buClr>
              <a:buSzPct val="150000"/>
              <a:defRPr/>
            </a:pPr>
            <a:r>
              <a:rPr lang="en-US" sz="4000" b="1" dirty="0">
                <a:solidFill>
                  <a:schemeClr val="bg1"/>
                </a:solidFill>
                <a:latin typeface="Times New Roman" pitchFamily="18" charset="0"/>
                <a:ea typeface="ＭＳ Ｐゴシック" pitchFamily="1" charset="-128"/>
              </a:rPr>
              <a:t>We have the science</a:t>
            </a:r>
          </a:p>
        </p:txBody>
      </p:sp>
      <p:sp>
        <p:nvSpPr>
          <p:cNvPr id="142341" name="Text Box 5"/>
          <p:cNvSpPr txBox="1">
            <a:spLocks noChangeArrowheads="1"/>
          </p:cNvSpPr>
          <p:nvPr/>
        </p:nvSpPr>
        <p:spPr bwMode="auto">
          <a:xfrm>
            <a:off x="1174282" y="3565525"/>
            <a:ext cx="10740841"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lnSpc>
                <a:spcPct val="80000"/>
              </a:lnSpc>
              <a:buClr>
                <a:srgbClr val="FF0000"/>
              </a:buClr>
              <a:buSzPct val="150000"/>
            </a:pPr>
            <a:r>
              <a:rPr lang="en-US" sz="4500" b="1" i="1" dirty="0">
                <a:solidFill>
                  <a:schemeClr val="bg1"/>
                </a:solidFill>
                <a:latin typeface="Times New Roman" panose="02020603050405020304" pitchFamily="18" charset="0"/>
              </a:rPr>
              <a:t>WE need to Advance the</a:t>
            </a:r>
            <a:r>
              <a:rPr lang="en-US" sz="4500" b="1" dirty="0">
                <a:solidFill>
                  <a:schemeClr val="bg1"/>
                </a:solidFill>
                <a:latin typeface="Times New Roman" panose="02020603050405020304" pitchFamily="18" charset="0"/>
              </a:rPr>
              <a:t> </a:t>
            </a:r>
            <a:r>
              <a:rPr lang="en-US" sz="4500" b="1" i="1" dirty="0">
                <a:solidFill>
                  <a:schemeClr val="bg1"/>
                </a:solidFill>
                <a:latin typeface="Times New Roman" panose="02020603050405020304" pitchFamily="18" charset="0"/>
              </a:rPr>
              <a:t>knowledge</a:t>
            </a:r>
            <a:r>
              <a:rPr lang="en-US" sz="4600" b="1" i="1" dirty="0">
                <a:solidFill>
                  <a:schemeClr val="bg1"/>
                </a:solidFill>
                <a:latin typeface="Times New Roman" panose="02020603050405020304" pitchFamily="18" charset="0"/>
              </a:rPr>
              <a:t> </a:t>
            </a:r>
          </a:p>
        </p:txBody>
      </p:sp>
      <p:grpSp>
        <p:nvGrpSpPr>
          <p:cNvPr id="142342" name="Group 6"/>
          <p:cNvGrpSpPr>
            <a:grpSpLocks/>
          </p:cNvGrpSpPr>
          <p:nvPr/>
        </p:nvGrpSpPr>
        <p:grpSpPr bwMode="auto">
          <a:xfrm>
            <a:off x="3827464" y="4267200"/>
            <a:ext cx="4899025" cy="1403350"/>
            <a:chOff x="1632" y="2628"/>
            <a:chExt cx="3471" cy="884"/>
          </a:xfrm>
        </p:grpSpPr>
        <p:sp>
          <p:nvSpPr>
            <p:cNvPr id="142346" name="Text Box 7"/>
            <p:cNvSpPr txBox="1">
              <a:spLocks noChangeArrowheads="1"/>
            </p:cNvSpPr>
            <p:nvPr/>
          </p:nvSpPr>
          <p:spPr bwMode="auto">
            <a:xfrm>
              <a:off x="1632" y="3108"/>
              <a:ext cx="347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lnSpc>
                  <a:spcPct val="80000"/>
                </a:lnSpc>
                <a:buClr>
                  <a:srgbClr val="FF0000"/>
                </a:buClr>
                <a:buSzPct val="150000"/>
              </a:pPr>
              <a:r>
                <a:rPr lang="en-US" sz="4500" b="1" i="1" dirty="0">
                  <a:solidFill>
                    <a:srgbClr val="FFFF00"/>
                  </a:solidFill>
                  <a:latin typeface="Times New Roman" panose="02020603050405020304" pitchFamily="18" charset="0"/>
                </a:rPr>
                <a:t>Erase the</a:t>
              </a:r>
              <a:r>
                <a:rPr lang="en-US" sz="4500" b="1" dirty="0">
                  <a:solidFill>
                    <a:schemeClr val="tx2"/>
                  </a:solidFill>
                  <a:latin typeface="Times New Roman" panose="02020603050405020304" pitchFamily="18" charset="0"/>
                </a:rPr>
                <a:t>  </a:t>
              </a:r>
              <a:r>
                <a:rPr lang="en-US" sz="4500" b="1" i="1" dirty="0">
                  <a:solidFill>
                    <a:srgbClr val="FF0000"/>
                  </a:solidFill>
                  <a:latin typeface="Times New Roman" panose="02020603050405020304" pitchFamily="18" charset="0"/>
                </a:rPr>
                <a:t>STIGMA</a:t>
              </a:r>
            </a:p>
          </p:txBody>
        </p:sp>
        <p:sp>
          <p:nvSpPr>
            <p:cNvPr id="142347" name="Text Box 8"/>
            <p:cNvSpPr txBox="1">
              <a:spLocks noChangeArrowheads="1"/>
            </p:cNvSpPr>
            <p:nvPr/>
          </p:nvSpPr>
          <p:spPr bwMode="auto">
            <a:xfrm>
              <a:off x="2193" y="2628"/>
              <a:ext cx="116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lnSpc>
                  <a:spcPct val="80000"/>
                </a:lnSpc>
                <a:buClr>
                  <a:srgbClr val="FF0000"/>
                </a:buClr>
                <a:buSzPct val="150000"/>
              </a:pPr>
              <a:r>
                <a:rPr lang="en-US" sz="4500" b="1" i="1" dirty="0">
                  <a:solidFill>
                    <a:srgbClr val="FFFF00"/>
                  </a:solidFill>
                  <a:latin typeface="Times New Roman" panose="02020603050405020304" pitchFamily="18" charset="0"/>
                </a:rPr>
                <a:t>and…</a:t>
              </a:r>
            </a:p>
          </p:txBody>
        </p:sp>
      </p:grpSp>
      <p:sp>
        <p:nvSpPr>
          <p:cNvPr id="473098" name="Text Box 10"/>
          <p:cNvSpPr txBox="1">
            <a:spLocks noChangeArrowheads="1"/>
          </p:cNvSpPr>
          <p:nvPr/>
        </p:nvSpPr>
        <p:spPr bwMode="auto">
          <a:xfrm>
            <a:off x="3827464" y="5029200"/>
            <a:ext cx="4899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lnSpc>
                <a:spcPct val="80000"/>
              </a:lnSpc>
              <a:buClr>
                <a:srgbClr val="FF0000"/>
              </a:buClr>
              <a:buSzPct val="150000"/>
            </a:pPr>
            <a:r>
              <a:rPr lang="en-US" sz="4500" b="1" i="1" dirty="0">
                <a:solidFill>
                  <a:schemeClr val="bg1"/>
                </a:solidFill>
                <a:latin typeface="Times New Roman" panose="02020603050405020304" pitchFamily="18" charset="0"/>
              </a:rPr>
              <a:t>Erase the</a:t>
            </a:r>
            <a:r>
              <a:rPr lang="en-US" sz="4500" b="1" dirty="0">
                <a:solidFill>
                  <a:schemeClr val="bg1"/>
                </a:solidFill>
                <a:latin typeface="Times New Roman" panose="02020603050405020304" pitchFamily="18" charset="0"/>
              </a:rPr>
              <a:t>  </a:t>
            </a:r>
            <a:r>
              <a:rPr lang="en-US" sz="4500" b="1" i="1" dirty="0">
                <a:solidFill>
                  <a:schemeClr val="bg1"/>
                </a:solidFill>
                <a:latin typeface="Times New Roman" panose="02020603050405020304" pitchFamily="18" charset="0"/>
              </a:rPr>
              <a:t>STIGMA</a:t>
            </a:r>
          </a:p>
        </p:txBody>
      </p:sp>
      <p:sp>
        <p:nvSpPr>
          <p:cNvPr id="473099" name="Text Box 11"/>
          <p:cNvSpPr txBox="1">
            <a:spLocks noChangeArrowheads="1"/>
          </p:cNvSpPr>
          <p:nvPr/>
        </p:nvSpPr>
        <p:spPr bwMode="auto">
          <a:xfrm>
            <a:off x="4619625" y="4267200"/>
            <a:ext cx="164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ＭＳ Ｐゴシック" panose="020B0600070205080204" pitchFamily="34" charset="-128"/>
              </a:defRPr>
            </a:lvl1pPr>
            <a:lvl2pPr marL="742950" indent="-285750">
              <a:defRPr>
                <a:solidFill>
                  <a:schemeClr val="tx1"/>
                </a:solidFill>
                <a:latin typeface="Helvetica" panose="020B0604020202020204" pitchFamily="34" charset="0"/>
                <a:ea typeface="ＭＳ Ｐゴシック" panose="020B0600070205080204" pitchFamily="34" charset="-128"/>
              </a:defRPr>
            </a:lvl2pPr>
            <a:lvl3pPr marL="1143000" indent="-228600">
              <a:defRPr>
                <a:solidFill>
                  <a:schemeClr val="tx1"/>
                </a:solidFill>
                <a:latin typeface="Helvetica" panose="020B0604020202020204" pitchFamily="34" charset="0"/>
                <a:ea typeface="ＭＳ Ｐゴシック" panose="020B0600070205080204" pitchFamily="34" charset="-128"/>
              </a:defRPr>
            </a:lvl3pPr>
            <a:lvl4pPr marL="1600200" indent="-228600">
              <a:defRPr>
                <a:solidFill>
                  <a:schemeClr val="tx1"/>
                </a:solidFill>
                <a:latin typeface="Helvetica" panose="020B0604020202020204" pitchFamily="34" charset="0"/>
                <a:ea typeface="ＭＳ Ｐゴシック" panose="020B0600070205080204" pitchFamily="34" charset="-128"/>
              </a:defRPr>
            </a:lvl4pPr>
            <a:lvl5pPr marL="2057400" indent="-228600">
              <a:defRPr>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ＭＳ Ｐゴシック" panose="020B0600070205080204" pitchFamily="34" charset="-128"/>
              </a:defRPr>
            </a:lvl9pPr>
          </a:lstStyle>
          <a:p>
            <a:pPr eaLnBrk="1" hangingPunct="1">
              <a:lnSpc>
                <a:spcPct val="80000"/>
              </a:lnSpc>
              <a:buClr>
                <a:srgbClr val="FF0000"/>
              </a:buClr>
              <a:buSzPct val="150000"/>
            </a:pPr>
            <a:r>
              <a:rPr lang="en-US" sz="4500" b="1" i="1" dirty="0">
                <a:solidFill>
                  <a:schemeClr val="bg1"/>
                </a:solidFill>
                <a:latin typeface="Times New Roman" panose="02020603050405020304" pitchFamily="18" charset="0"/>
              </a:rPr>
              <a:t>and…</a:t>
            </a:r>
          </a:p>
        </p:txBody>
      </p:sp>
    </p:spTree>
    <p:extLst>
      <p:ext uri="{BB962C8B-B14F-4D97-AF65-F5344CB8AC3E}">
        <p14:creationId xmlns:p14="http://schemas.microsoft.com/office/powerpoint/2010/main" val="331849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73099"/>
                                        </p:tgtEl>
                                        <p:attrNameLst>
                                          <p:attrName>style.visibility</p:attrName>
                                        </p:attrNameLst>
                                      </p:cBhvr>
                                      <p:to>
                                        <p:strVal val="visible"/>
                                      </p:to>
                                    </p:set>
                                    <p:anim calcmode="lin" valueType="num">
                                      <p:cBhvr>
                                        <p:cTn id="7" dur="1000" fill="hold"/>
                                        <p:tgtEl>
                                          <p:spTgt spid="473099"/>
                                        </p:tgtEl>
                                        <p:attrNameLst>
                                          <p:attrName>ppt_w</p:attrName>
                                        </p:attrNameLst>
                                      </p:cBhvr>
                                      <p:tavLst>
                                        <p:tav tm="0">
                                          <p:val>
                                            <p:strVal val="#ppt_w+.3"/>
                                          </p:val>
                                        </p:tav>
                                        <p:tav tm="100000">
                                          <p:val>
                                            <p:strVal val="#ppt_w"/>
                                          </p:val>
                                        </p:tav>
                                      </p:tavLst>
                                    </p:anim>
                                    <p:anim calcmode="lin" valueType="num">
                                      <p:cBhvr>
                                        <p:cTn id="8" dur="1000" fill="hold"/>
                                        <p:tgtEl>
                                          <p:spTgt spid="473099"/>
                                        </p:tgtEl>
                                        <p:attrNameLst>
                                          <p:attrName>ppt_h</p:attrName>
                                        </p:attrNameLst>
                                      </p:cBhvr>
                                      <p:tavLst>
                                        <p:tav tm="0">
                                          <p:val>
                                            <p:strVal val="#ppt_h"/>
                                          </p:val>
                                        </p:tav>
                                        <p:tav tm="100000">
                                          <p:val>
                                            <p:strVal val="#ppt_h"/>
                                          </p:val>
                                        </p:tav>
                                      </p:tavLst>
                                    </p:anim>
                                    <p:animEffect transition="in" filter="fade">
                                      <p:cBhvr>
                                        <p:cTn id="9" dur="1000"/>
                                        <p:tgtEl>
                                          <p:spTgt spid="473099"/>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73098"/>
                                        </p:tgtEl>
                                        <p:attrNameLst>
                                          <p:attrName>style.visibility</p:attrName>
                                        </p:attrNameLst>
                                      </p:cBhvr>
                                      <p:to>
                                        <p:strVal val="visible"/>
                                      </p:to>
                                    </p:set>
                                    <p:anim calcmode="lin" valueType="num">
                                      <p:cBhvr>
                                        <p:cTn id="13" dur="500" fill="hold"/>
                                        <p:tgtEl>
                                          <p:spTgt spid="473098"/>
                                        </p:tgtEl>
                                        <p:attrNameLst>
                                          <p:attrName>ppt_w</p:attrName>
                                        </p:attrNameLst>
                                      </p:cBhvr>
                                      <p:tavLst>
                                        <p:tav tm="0">
                                          <p:val>
                                            <p:strVal val="#ppt_w+.3"/>
                                          </p:val>
                                        </p:tav>
                                        <p:tav tm="100000">
                                          <p:val>
                                            <p:strVal val="#ppt_w"/>
                                          </p:val>
                                        </p:tav>
                                      </p:tavLst>
                                    </p:anim>
                                    <p:anim calcmode="lin" valueType="num">
                                      <p:cBhvr>
                                        <p:cTn id="14" dur="500" fill="hold"/>
                                        <p:tgtEl>
                                          <p:spTgt spid="473098"/>
                                        </p:tgtEl>
                                        <p:attrNameLst>
                                          <p:attrName>ppt_h</p:attrName>
                                        </p:attrNameLst>
                                      </p:cBhvr>
                                      <p:tavLst>
                                        <p:tav tm="0">
                                          <p:val>
                                            <p:strVal val="#ppt_h"/>
                                          </p:val>
                                        </p:tav>
                                        <p:tav tm="100000">
                                          <p:val>
                                            <p:strVal val="#ppt_h"/>
                                          </p:val>
                                        </p:tav>
                                      </p:tavLst>
                                    </p:anim>
                                    <p:animEffect transition="in" filter="fade">
                                      <p:cBhvr>
                                        <p:cTn id="15" dur="500"/>
                                        <p:tgtEl>
                                          <p:spTgt spid="473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8" grpId="0"/>
      <p:bldP spid="4730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4" y="365126"/>
            <a:ext cx="10429775" cy="847658"/>
          </a:xfrm>
        </p:spPr>
        <p:txBody>
          <a:bodyPr>
            <a:normAutofit fontScale="90000"/>
          </a:bodyPr>
          <a:lstStyle/>
          <a:p>
            <a:br>
              <a:rPr lang="en-US" dirty="0">
                <a:solidFill>
                  <a:srgbClr val="0070C0"/>
                </a:solidFill>
              </a:rPr>
            </a:br>
            <a:r>
              <a:rPr lang="en-US" dirty="0">
                <a:solidFill>
                  <a:schemeClr val="bg1"/>
                </a:solidFill>
              </a:rPr>
              <a:t>What is already known on this topic?</a:t>
            </a:r>
            <a:br>
              <a:rPr lang="en-US" dirty="0">
                <a:solidFill>
                  <a:schemeClr val="bg1"/>
                </a:solidFill>
              </a:rPr>
            </a:br>
            <a:endParaRPr lang="en-US" dirty="0">
              <a:solidFill>
                <a:schemeClr val="bg1"/>
              </a:solidFill>
            </a:endParaRPr>
          </a:p>
        </p:txBody>
      </p:sp>
      <p:sp>
        <p:nvSpPr>
          <p:cNvPr id="4" name="Rectangle 3"/>
          <p:cNvSpPr/>
          <p:nvPr/>
        </p:nvSpPr>
        <p:spPr>
          <a:xfrm>
            <a:off x="924024" y="1058780"/>
            <a:ext cx="9409504" cy="5360410"/>
          </a:xfrm>
          <a:prstGeom prst="rect">
            <a:avLst/>
          </a:prstGeom>
        </p:spPr>
        <p:txBody>
          <a:bodyPr wrap="square">
            <a:spAutoFit/>
          </a:bodyPr>
          <a:lstStyle/>
          <a:p>
            <a:r>
              <a:rPr lang="en-US" sz="2800" dirty="0"/>
              <a:t>The rate for drug overdose deaths has increased approximately 140% since 2000, driven largely by opioid overdose deaths. </a:t>
            </a:r>
          </a:p>
          <a:p>
            <a:endParaRPr lang="en-US" sz="2800" dirty="0"/>
          </a:p>
          <a:p>
            <a:r>
              <a:rPr lang="en-US" sz="2800" dirty="0"/>
              <a:t>After increasing since the 1990s, deaths involving the most commonly prescribed opioid pain relievers (i.e., natural and semisynthetic opioids) declined slightly in 2012 and remained steady in 2013, showing some signs of progress. </a:t>
            </a:r>
          </a:p>
          <a:p>
            <a:endParaRPr lang="en-US" sz="2800" dirty="0"/>
          </a:p>
          <a:p>
            <a:r>
              <a:rPr lang="en-US" sz="2800" dirty="0"/>
              <a:t>Heroin overdose deaths have been sharply increasing since 2010.</a:t>
            </a:r>
          </a:p>
        </p:txBody>
      </p:sp>
    </p:spTree>
    <p:extLst>
      <p:ext uri="{BB962C8B-B14F-4D97-AF65-F5344CB8AC3E}">
        <p14:creationId xmlns:p14="http://schemas.microsoft.com/office/powerpoint/2010/main" val="425501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ADC-2E3C-4F74-8211-14DE6E24772A}"/>
              </a:ext>
            </a:extLst>
          </p:cNvPr>
          <p:cNvSpPr>
            <a:spLocks noGrp="1"/>
          </p:cNvSpPr>
          <p:nvPr>
            <p:ph type="ctrTitle"/>
          </p:nvPr>
        </p:nvSpPr>
        <p:spPr>
          <a:xfrm>
            <a:off x="684212" y="231007"/>
            <a:ext cx="8001000" cy="2281187"/>
          </a:xfrm>
        </p:spPr>
        <p:txBody>
          <a:bodyPr>
            <a:normAutofit fontScale="90000"/>
          </a:bodyPr>
          <a:lstStyle/>
          <a:p>
            <a:r>
              <a:rPr lang="en-US" b="1" dirty="0">
                <a:solidFill>
                  <a:srgbClr val="0070C0"/>
                </a:solidFill>
              </a:rPr>
              <a:t>23.5 Million Americans currently have an Addiction</a:t>
            </a:r>
            <a:endParaRPr lang="en-US" dirty="0"/>
          </a:p>
        </p:txBody>
      </p:sp>
      <p:sp>
        <p:nvSpPr>
          <p:cNvPr id="3" name="Subtitle 2">
            <a:extLst>
              <a:ext uri="{FF2B5EF4-FFF2-40B4-BE49-F238E27FC236}">
                <a16:creationId xmlns:a16="http://schemas.microsoft.com/office/drawing/2014/main" id="{F50B5137-7E40-4998-BDE0-7EE02297268F}"/>
              </a:ext>
            </a:extLst>
          </p:cNvPr>
          <p:cNvSpPr>
            <a:spLocks noGrp="1"/>
          </p:cNvSpPr>
          <p:nvPr>
            <p:ph type="subTitle" idx="1"/>
          </p:nvPr>
        </p:nvSpPr>
        <p:spPr>
          <a:xfrm>
            <a:off x="327259" y="2714324"/>
            <a:ext cx="6757753" cy="3105751"/>
          </a:xfrm>
        </p:spPr>
        <p:txBody>
          <a:bodyPr/>
          <a:lstStyle/>
          <a:p>
            <a:r>
              <a:rPr lang="en-US" sz="3600" b="1" dirty="0"/>
              <a:t>Only 10% in treatment</a:t>
            </a:r>
          </a:p>
          <a:p>
            <a:pPr algn="ctr"/>
            <a:endParaRPr lang="en-US" sz="3600" b="1" dirty="0"/>
          </a:p>
          <a:p>
            <a:pPr algn="ctr"/>
            <a:r>
              <a:rPr lang="en-US" sz="3600" b="1" dirty="0"/>
              <a:t>     23 Million in people in recovery</a:t>
            </a:r>
          </a:p>
          <a:p>
            <a:endParaRPr lang="en-US" dirty="0"/>
          </a:p>
        </p:txBody>
      </p:sp>
    </p:spTree>
    <p:extLst>
      <p:ext uri="{BB962C8B-B14F-4D97-AF65-F5344CB8AC3E}">
        <p14:creationId xmlns:p14="http://schemas.microsoft.com/office/powerpoint/2010/main" val="43171821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653</TotalTime>
  <Words>1353</Words>
  <Application>Microsoft Office PowerPoint</Application>
  <PresentationFormat>Widescreen</PresentationFormat>
  <Paragraphs>119</Paragraphs>
  <Slides>27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Yu Gothic Medium</vt:lpstr>
      <vt:lpstr>Yu Gothic UI Semibold</vt:lpstr>
      <vt:lpstr>Arial</vt:lpstr>
      <vt:lpstr>Arial Narrow</vt:lpstr>
      <vt:lpstr>Calibri</vt:lpstr>
      <vt:lpstr>Calibri Light</vt:lpstr>
      <vt:lpstr>Century Gothic</vt:lpstr>
      <vt:lpstr>Helvetica</vt:lpstr>
      <vt:lpstr>Times New Roman</vt:lpstr>
      <vt:lpstr>Wingdings</vt:lpstr>
      <vt:lpstr>Wingdings 3</vt:lpstr>
      <vt:lpstr>Slice</vt:lpstr>
      <vt:lpstr>Maternal Substance Use Disorder: Addressing Fear and Discrimination (Part I)</vt:lpstr>
      <vt:lpstr>Opioid Epidemic and Substance Use Disorders</vt:lpstr>
      <vt:lpstr> </vt:lpstr>
      <vt:lpstr>Heroin use climbed then stabilized </vt:lpstr>
      <vt:lpstr>              Substance Use Among Pregnant Women</vt:lpstr>
      <vt:lpstr>Sources Where Pain Relievers Were Obtained for Most Recent Misuse Among People Who Misused Prescription Pain Relievers</vt:lpstr>
      <vt:lpstr>PowerPoint Presentation</vt:lpstr>
      <vt:lpstr> What is already known on this topic? </vt:lpstr>
      <vt:lpstr>23.5 Million Americans currently have an Addiction</vt:lpstr>
      <vt:lpstr>PowerPoint Presentation</vt:lpstr>
      <vt:lpstr>As Healthcare workers we need to be leaders in changing the tide of this epidemic by:</vt:lpstr>
      <vt:lpstr>Reducing Stigma among our profession and in community</vt:lpstr>
      <vt:lpstr>The Science of Addiction </vt:lpstr>
      <vt:lpstr>Who is Vulnerable?</vt:lpstr>
      <vt:lpstr>Brain functioning under other insults-similarity to addiction</vt:lpstr>
      <vt:lpstr>Reward Center Reward Center                                                 Natural rewards                                                 Food                                                 Sex                                                Excitement                                                Comfort       </vt:lpstr>
      <vt:lpstr>The bottom line from the scientific point of view</vt:lpstr>
      <vt:lpstr>PowerPoint Presentation</vt:lpstr>
      <vt:lpstr>State DATA</vt:lpstr>
      <vt:lpstr>Numbers in Rhode Island =11,498</vt:lpstr>
      <vt:lpstr>Rationale for Opioid Use Disorder Treatment</vt:lpstr>
      <vt:lpstr>MYTH There isn’t any proof that MAT is the gold standard </vt:lpstr>
      <vt:lpstr>MYTH Medication-Assisted Treatment substitutes one drug for another</vt:lpstr>
      <vt:lpstr>MYTH Addiction medications are a “crutch” that prevents “true recovery.” </vt:lpstr>
      <vt:lpstr>MYTH MAT should not be long term.  </vt:lpstr>
      <vt:lpstr>Benefits of Pharmacotherapy for Pregnant Women With OUD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wanted to know about MAT and pregnancy and were afraid to ask</dc:title>
  <dc:creator>Sharon Morello</dc:creator>
  <cp:lastModifiedBy>Katz, Margo (RIDOH)</cp:lastModifiedBy>
  <cp:revision>61</cp:revision>
  <cp:lastPrinted>2018-10-24T17:24:01Z</cp:lastPrinted>
  <dcterms:created xsi:type="dcterms:W3CDTF">2018-09-27T16:25:57Z</dcterms:created>
  <dcterms:modified xsi:type="dcterms:W3CDTF">2019-10-28T14:03:31Z</dcterms:modified>
</cp:coreProperties>
</file>