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5"/>
  </p:notesMasterIdLst>
  <p:sldIdLst>
    <p:sldId id="361" r:id="rId2"/>
    <p:sldId id="276" r:id="rId3"/>
    <p:sldId id="362" r:id="rId4"/>
    <p:sldId id="363" r:id="rId5"/>
    <p:sldId id="364" r:id="rId6"/>
    <p:sldId id="337" r:id="rId7"/>
    <p:sldId id="365" r:id="rId8"/>
    <p:sldId id="347" r:id="rId9"/>
    <p:sldId id="366" r:id="rId10"/>
    <p:sldId id="367" r:id="rId11"/>
    <p:sldId id="368" r:id="rId12"/>
    <p:sldId id="369" r:id="rId13"/>
    <p:sldId id="370"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ennan, Kelly (DCYF)" initials="BK(" lastIdx="2" clrIdx="0">
    <p:extLst>
      <p:ext uri="{19B8F6BF-5375-455C-9EA6-DF929625EA0E}">
        <p15:presenceInfo xmlns:p15="http://schemas.microsoft.com/office/powerpoint/2012/main" userId="S-1-5-21-759846103-4275010335-497404063-335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5820" autoAdjust="0"/>
  </p:normalViewPr>
  <p:slideViewPr>
    <p:cSldViewPr snapToGrid="0">
      <p:cViewPr varScale="1">
        <p:scale>
          <a:sx n="86" d="100"/>
          <a:sy n="86" d="100"/>
        </p:scale>
        <p:origin x="1291"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52BA7AF-43F3-4DD4-B69F-AE92E71566D7}" type="datetimeFigureOut">
              <a:rPr lang="en-US" smtClean="0"/>
              <a:t>12/26/2019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6B857CF-938A-4D2E-818A-9A0FFC1CC111}" type="slidenum">
              <a:rPr lang="en-US" smtClean="0"/>
              <a:t>‹#›</a:t>
            </a:fld>
            <a:endParaRPr lang="en-US"/>
          </a:p>
        </p:txBody>
      </p:sp>
    </p:spTree>
    <p:extLst>
      <p:ext uri="{BB962C8B-B14F-4D97-AF65-F5344CB8AC3E}">
        <p14:creationId xmlns:p14="http://schemas.microsoft.com/office/powerpoint/2010/main" val="661629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E3834F-02AD-41AB-A2C6-64AA502299E1}" type="datetimeFigureOut">
              <a:rPr lang="en-US" smtClean="0"/>
              <a:t>12/26/2019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141D06-EAA9-455A-9702-39670AB34E4A}" type="slidenum">
              <a:rPr lang="en-US" smtClean="0"/>
              <a:t>‹#›</a:t>
            </a:fld>
            <a:endParaRPr lang="en-US"/>
          </a:p>
        </p:txBody>
      </p:sp>
    </p:spTree>
    <p:extLst>
      <p:ext uri="{BB962C8B-B14F-4D97-AF65-F5344CB8AC3E}">
        <p14:creationId xmlns:p14="http://schemas.microsoft.com/office/powerpoint/2010/main" val="294000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E3834F-02AD-41AB-A2C6-64AA502299E1}" type="datetimeFigureOut">
              <a:rPr lang="en-US" smtClean="0"/>
              <a:t>12/26/2019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141D06-EAA9-455A-9702-39670AB34E4A}" type="slidenum">
              <a:rPr lang="en-US" smtClean="0"/>
              <a:t>‹#›</a:t>
            </a:fld>
            <a:endParaRPr lang="en-US"/>
          </a:p>
        </p:txBody>
      </p:sp>
    </p:spTree>
    <p:extLst>
      <p:ext uri="{BB962C8B-B14F-4D97-AF65-F5344CB8AC3E}">
        <p14:creationId xmlns:p14="http://schemas.microsoft.com/office/powerpoint/2010/main" val="289967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E3834F-02AD-41AB-A2C6-64AA502299E1}" type="datetimeFigureOut">
              <a:rPr lang="en-US" smtClean="0"/>
              <a:t>12/26/2019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141D06-EAA9-455A-9702-39670AB34E4A}" type="slidenum">
              <a:rPr lang="en-US" smtClean="0"/>
              <a:t>‹#›</a:t>
            </a:fld>
            <a:endParaRPr lang="en-US"/>
          </a:p>
        </p:txBody>
      </p:sp>
    </p:spTree>
    <p:extLst>
      <p:ext uri="{BB962C8B-B14F-4D97-AF65-F5344CB8AC3E}">
        <p14:creationId xmlns:p14="http://schemas.microsoft.com/office/powerpoint/2010/main" val="3728558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E3834F-02AD-41AB-A2C6-64AA502299E1}" type="datetimeFigureOut">
              <a:rPr lang="en-US" smtClean="0"/>
              <a:t>12/26/2019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141D06-EAA9-455A-9702-39670AB34E4A}" type="slidenum">
              <a:rPr lang="en-US" smtClean="0"/>
              <a:t>‹#›</a:t>
            </a:fld>
            <a:endParaRPr lang="en-US"/>
          </a:p>
        </p:txBody>
      </p:sp>
    </p:spTree>
    <p:extLst>
      <p:ext uri="{BB962C8B-B14F-4D97-AF65-F5344CB8AC3E}">
        <p14:creationId xmlns:p14="http://schemas.microsoft.com/office/powerpoint/2010/main" val="2881877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E3834F-02AD-41AB-A2C6-64AA502299E1}" type="datetimeFigureOut">
              <a:rPr lang="en-US" smtClean="0"/>
              <a:t>12/26/2019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141D06-EAA9-455A-9702-39670AB34E4A}" type="slidenum">
              <a:rPr lang="en-US" smtClean="0"/>
              <a:t>‹#›</a:t>
            </a:fld>
            <a:endParaRPr lang="en-US"/>
          </a:p>
        </p:txBody>
      </p:sp>
    </p:spTree>
    <p:extLst>
      <p:ext uri="{BB962C8B-B14F-4D97-AF65-F5344CB8AC3E}">
        <p14:creationId xmlns:p14="http://schemas.microsoft.com/office/powerpoint/2010/main" val="670905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E3834F-02AD-41AB-A2C6-64AA502299E1}" type="datetimeFigureOut">
              <a:rPr lang="en-US" smtClean="0"/>
              <a:t>12/26/2019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141D06-EAA9-455A-9702-39670AB34E4A}" type="slidenum">
              <a:rPr lang="en-US" smtClean="0"/>
              <a:t>‹#›</a:t>
            </a:fld>
            <a:endParaRPr lang="en-US"/>
          </a:p>
        </p:txBody>
      </p:sp>
    </p:spTree>
    <p:extLst>
      <p:ext uri="{BB962C8B-B14F-4D97-AF65-F5344CB8AC3E}">
        <p14:creationId xmlns:p14="http://schemas.microsoft.com/office/powerpoint/2010/main" val="2000317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E3834F-02AD-41AB-A2C6-64AA502299E1}" type="datetimeFigureOut">
              <a:rPr lang="en-US" smtClean="0"/>
              <a:t>12/26/2019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141D06-EAA9-455A-9702-39670AB34E4A}" type="slidenum">
              <a:rPr lang="en-US" smtClean="0"/>
              <a:t>‹#›</a:t>
            </a:fld>
            <a:endParaRPr lang="en-US"/>
          </a:p>
        </p:txBody>
      </p:sp>
    </p:spTree>
    <p:extLst>
      <p:ext uri="{BB962C8B-B14F-4D97-AF65-F5344CB8AC3E}">
        <p14:creationId xmlns:p14="http://schemas.microsoft.com/office/powerpoint/2010/main" val="2509402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E3834F-02AD-41AB-A2C6-64AA502299E1}" type="datetimeFigureOut">
              <a:rPr lang="en-US" smtClean="0"/>
              <a:t>12/26/2019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141D06-EAA9-455A-9702-39670AB34E4A}" type="slidenum">
              <a:rPr lang="en-US" smtClean="0"/>
              <a:t>‹#›</a:t>
            </a:fld>
            <a:endParaRPr lang="en-US"/>
          </a:p>
        </p:txBody>
      </p:sp>
    </p:spTree>
    <p:extLst>
      <p:ext uri="{BB962C8B-B14F-4D97-AF65-F5344CB8AC3E}">
        <p14:creationId xmlns:p14="http://schemas.microsoft.com/office/powerpoint/2010/main" val="3913461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E3834F-02AD-41AB-A2C6-64AA502299E1}" type="datetimeFigureOut">
              <a:rPr lang="en-US" smtClean="0"/>
              <a:t>12/26/2019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141D06-EAA9-455A-9702-39670AB34E4A}" type="slidenum">
              <a:rPr lang="en-US" smtClean="0"/>
              <a:t>‹#›</a:t>
            </a:fld>
            <a:endParaRPr lang="en-US"/>
          </a:p>
        </p:txBody>
      </p:sp>
    </p:spTree>
    <p:extLst>
      <p:ext uri="{BB962C8B-B14F-4D97-AF65-F5344CB8AC3E}">
        <p14:creationId xmlns:p14="http://schemas.microsoft.com/office/powerpoint/2010/main" val="1135631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E3834F-02AD-41AB-A2C6-64AA502299E1}" type="datetimeFigureOut">
              <a:rPr lang="en-US" smtClean="0"/>
              <a:t>12/26/2019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141D06-EAA9-455A-9702-39670AB34E4A}" type="slidenum">
              <a:rPr lang="en-US" smtClean="0"/>
              <a:t>‹#›</a:t>
            </a:fld>
            <a:endParaRPr lang="en-US"/>
          </a:p>
        </p:txBody>
      </p:sp>
    </p:spTree>
    <p:extLst>
      <p:ext uri="{BB962C8B-B14F-4D97-AF65-F5344CB8AC3E}">
        <p14:creationId xmlns:p14="http://schemas.microsoft.com/office/powerpoint/2010/main" val="4101885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E3834F-02AD-41AB-A2C6-64AA502299E1}" type="datetimeFigureOut">
              <a:rPr lang="en-US" smtClean="0"/>
              <a:t>12/26/2019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141D06-EAA9-455A-9702-39670AB34E4A}" type="slidenum">
              <a:rPr lang="en-US" smtClean="0"/>
              <a:t>‹#›</a:t>
            </a:fld>
            <a:endParaRPr lang="en-US"/>
          </a:p>
        </p:txBody>
      </p:sp>
    </p:spTree>
    <p:extLst>
      <p:ext uri="{BB962C8B-B14F-4D97-AF65-F5344CB8AC3E}">
        <p14:creationId xmlns:p14="http://schemas.microsoft.com/office/powerpoint/2010/main" val="3731712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E3834F-02AD-41AB-A2C6-64AA502299E1}" type="datetimeFigureOut">
              <a:rPr lang="en-US" smtClean="0"/>
              <a:t>12/26/2019</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141D06-EAA9-455A-9702-39670AB34E4A}" type="slidenum">
              <a:rPr lang="en-US" smtClean="0"/>
              <a:t>‹#›</a:t>
            </a:fld>
            <a:endParaRPr lang="en-US"/>
          </a:p>
        </p:txBody>
      </p:sp>
    </p:spTree>
    <p:extLst>
      <p:ext uri="{BB962C8B-B14F-4D97-AF65-F5344CB8AC3E}">
        <p14:creationId xmlns:p14="http://schemas.microsoft.com/office/powerpoint/2010/main" val="293192384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DD33013-4E20-41D3-B85D-84EDFC785048}"/>
              </a:ext>
            </a:extLst>
          </p:cNvPr>
          <p:cNvSpPr/>
          <p:nvPr/>
        </p:nvSpPr>
        <p:spPr>
          <a:xfrm>
            <a:off x="-2" y="-29407"/>
            <a:ext cx="4304583" cy="6887407"/>
          </a:xfrm>
          <a:prstGeom prst="rect">
            <a:avLst/>
          </a:prstGeom>
          <a:solidFill>
            <a:schemeClr val="accent1"/>
          </a:solidFill>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7A6E46DB-1255-4A08-9193-D871E68AE5B3}"/>
              </a:ext>
            </a:extLst>
          </p:cNvPr>
          <p:cNvSpPr>
            <a:spLocks noGrp="1"/>
          </p:cNvSpPr>
          <p:nvPr>
            <p:ph type="ctrTitle"/>
          </p:nvPr>
        </p:nvSpPr>
        <p:spPr>
          <a:xfrm>
            <a:off x="306236" y="217714"/>
            <a:ext cx="3692106" cy="5147743"/>
          </a:xfrm>
        </p:spPr>
        <p:txBody>
          <a:bodyPr>
            <a:noAutofit/>
          </a:bodyPr>
          <a:lstStyle/>
          <a:p>
            <a:pPr algn="l"/>
            <a:r>
              <a:rPr lang="en-US" sz="3200" b="1" dirty="0">
                <a:solidFill>
                  <a:schemeClr val="bg1"/>
                </a:solidFill>
              </a:rPr>
              <a:t>Helping DCYF Families Impacted with Substance Use Disorders: </a:t>
            </a:r>
            <a:br>
              <a:rPr lang="en-US" sz="3200" b="1" dirty="0">
                <a:solidFill>
                  <a:schemeClr val="bg1"/>
                </a:solidFill>
              </a:rPr>
            </a:br>
            <a:r>
              <a:rPr lang="en-US" sz="3200" b="1" u="sng" dirty="0">
                <a:solidFill>
                  <a:schemeClr val="bg1"/>
                </a:solidFill>
              </a:rPr>
              <a:t>A Collaborative Approach</a:t>
            </a:r>
            <a:br>
              <a:rPr lang="en-US" sz="3200" b="1" dirty="0">
                <a:solidFill>
                  <a:schemeClr val="bg1"/>
                </a:solidFill>
              </a:rPr>
            </a:br>
            <a:br>
              <a:rPr lang="en-US" sz="3200" b="1" dirty="0">
                <a:solidFill>
                  <a:schemeClr val="bg1"/>
                </a:solidFill>
              </a:rPr>
            </a:br>
            <a:r>
              <a:rPr lang="en-US" sz="1800" b="1" dirty="0">
                <a:solidFill>
                  <a:schemeClr val="bg1"/>
                </a:solidFill>
              </a:rPr>
              <a:t>Peter Slom LCSW</a:t>
            </a:r>
            <a:br>
              <a:rPr lang="en-US" sz="1800" b="1" dirty="0">
                <a:solidFill>
                  <a:schemeClr val="bg1"/>
                </a:solidFill>
              </a:rPr>
            </a:br>
            <a:r>
              <a:rPr lang="en-US" sz="1800" b="1" dirty="0">
                <a:solidFill>
                  <a:schemeClr val="bg1"/>
                </a:solidFill>
              </a:rPr>
              <a:t>DCYF Substance Use Disorder Liaison</a:t>
            </a:r>
            <a:br>
              <a:rPr lang="en-US" sz="1800" dirty="0"/>
            </a:br>
            <a:endParaRPr lang="en-US" sz="1800" dirty="0"/>
          </a:p>
        </p:txBody>
      </p:sp>
      <p:pic>
        <p:nvPicPr>
          <p:cNvPr id="4" name="Picture 3">
            <a:extLst>
              <a:ext uri="{FF2B5EF4-FFF2-40B4-BE49-F238E27FC236}">
                <a16:creationId xmlns:a16="http://schemas.microsoft.com/office/drawing/2014/main" id="{A864990C-A9AE-4499-87C6-07534244E2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3154" y="4687776"/>
            <a:ext cx="3968151" cy="677681"/>
          </a:xfrm>
          <a:prstGeom prst="rect">
            <a:avLst/>
          </a:prstGeom>
        </p:spPr>
      </p:pic>
      <p:sp>
        <p:nvSpPr>
          <p:cNvPr id="3" name="Subtitle 2">
            <a:extLst>
              <a:ext uri="{FF2B5EF4-FFF2-40B4-BE49-F238E27FC236}">
                <a16:creationId xmlns:a16="http://schemas.microsoft.com/office/drawing/2014/main" id="{6727C5E7-A500-47D0-B54B-B2CE25FA48DE}"/>
              </a:ext>
            </a:extLst>
          </p:cNvPr>
          <p:cNvSpPr>
            <a:spLocks noGrp="1"/>
          </p:cNvSpPr>
          <p:nvPr>
            <p:ph type="subTitle" idx="1"/>
          </p:nvPr>
        </p:nvSpPr>
        <p:spPr>
          <a:xfrm>
            <a:off x="4753154" y="4425351"/>
            <a:ext cx="1130061" cy="262425"/>
          </a:xfrm>
          <a:solidFill>
            <a:schemeClr val="bg1"/>
          </a:solidFill>
          <a:ln w="38100">
            <a:noFill/>
          </a:ln>
        </p:spPr>
        <p:txBody>
          <a:bodyPr anchor="ctr">
            <a:normAutofit/>
          </a:bodyPr>
          <a:lstStyle/>
          <a:p>
            <a:r>
              <a:rPr lang="en-US" sz="1200" i="1" dirty="0">
                <a:latin typeface="Segoe UI Light" panose="020B0502040204020203" pitchFamily="34" charset="0"/>
                <a:cs typeface="Segoe UI Light" panose="020B0502040204020203" pitchFamily="34" charset="0"/>
              </a:rPr>
              <a:t>Presented by:</a:t>
            </a:r>
          </a:p>
        </p:txBody>
      </p:sp>
    </p:spTree>
    <p:extLst>
      <p:ext uri="{BB962C8B-B14F-4D97-AF65-F5344CB8AC3E}">
        <p14:creationId xmlns:p14="http://schemas.microsoft.com/office/powerpoint/2010/main" val="3192687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EA0C3AC-2A72-484B-B07D-F2CC519F12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6">
            <a:extLst>
              <a:ext uri="{FF2B5EF4-FFF2-40B4-BE49-F238E27FC236}">
                <a16:creationId xmlns:a16="http://schemas.microsoft.com/office/drawing/2014/main" id="{986477EF-3991-4D07-9F11-9E887C340C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0" y="4672012"/>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chemeClr val="tx1">
              <a:lumMod val="85000"/>
              <a:lumOff val="15000"/>
            </a:schemeClr>
          </a:solid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2C68EA4-848D-4849-A66C-B38403DF8C8F}"/>
              </a:ext>
            </a:extLst>
          </p:cNvPr>
          <p:cNvSpPr>
            <a:spLocks noGrp="1"/>
          </p:cNvSpPr>
          <p:nvPr>
            <p:ph type="title"/>
          </p:nvPr>
        </p:nvSpPr>
        <p:spPr>
          <a:xfrm>
            <a:off x="607500" y="5270243"/>
            <a:ext cx="7928998" cy="970450"/>
          </a:xfrm>
        </p:spPr>
        <p:txBody>
          <a:bodyPr>
            <a:normAutofit/>
          </a:bodyPr>
          <a:lstStyle/>
          <a:p>
            <a:r>
              <a:rPr lang="en-US" b="1" dirty="0">
                <a:solidFill>
                  <a:schemeClr val="bg1"/>
                </a:solidFill>
                <a:latin typeface="Segoe UI Light" panose="020B0502040204020203" pitchFamily="34" charset="0"/>
              </a:rPr>
              <a:t>Diversion from Family Court</a:t>
            </a:r>
            <a:endParaRPr lang="en-US" b="1" dirty="0">
              <a:solidFill>
                <a:schemeClr val="bg1"/>
              </a:solidFill>
              <a:latin typeface="Segoe UI Light" panose="020B0502040204020203" pitchFamily="34" charset="0"/>
              <a:ea typeface="Calibri" panose="020F0502020204030204" pitchFamily="34" charset="0"/>
            </a:endParaRPr>
          </a:p>
        </p:txBody>
      </p:sp>
      <p:sp>
        <p:nvSpPr>
          <p:cNvPr id="15" name="Rounded Rectangle 17">
            <a:extLst>
              <a:ext uri="{FF2B5EF4-FFF2-40B4-BE49-F238E27FC236}">
                <a16:creationId xmlns:a16="http://schemas.microsoft.com/office/drawing/2014/main" id="{A23F8109-B0C1-4D0F-A1B4-C89C9AD704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7810" y="995376"/>
            <a:ext cx="2413000" cy="3096358"/>
          </a:xfrm>
          <a:prstGeom prst="roundRect">
            <a:avLst>
              <a:gd name="adj" fmla="val 3513"/>
            </a:avLst>
          </a:prstGeom>
          <a:solidFill>
            <a:schemeClr val="bg1"/>
          </a:solidFill>
          <a:ln>
            <a:solidFill>
              <a:schemeClr val="tx1">
                <a:lumMod val="75000"/>
                <a:lumOff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descr="Bank">
            <a:extLst>
              <a:ext uri="{FF2B5EF4-FFF2-40B4-BE49-F238E27FC236}">
                <a16:creationId xmlns:a16="http://schemas.microsoft.com/office/drawing/2014/main" id="{6701E73F-D27E-4DC2-897D-67295F98661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8752" y="1507997"/>
            <a:ext cx="2071116" cy="2071116"/>
          </a:xfrm>
          <a:prstGeom prst="rect">
            <a:avLst/>
          </a:prstGeom>
        </p:spPr>
      </p:pic>
      <p:sp>
        <p:nvSpPr>
          <p:cNvPr id="3" name="Content Placeholder 2">
            <a:extLst>
              <a:ext uri="{FF2B5EF4-FFF2-40B4-BE49-F238E27FC236}">
                <a16:creationId xmlns:a16="http://schemas.microsoft.com/office/drawing/2014/main" id="{369E79A6-5B15-41B3-A88F-FBC7346132B4}"/>
              </a:ext>
            </a:extLst>
          </p:cNvPr>
          <p:cNvSpPr>
            <a:spLocks noGrp="1"/>
          </p:cNvSpPr>
          <p:nvPr>
            <p:ph idx="1"/>
          </p:nvPr>
        </p:nvSpPr>
        <p:spPr>
          <a:xfrm>
            <a:off x="3466947" y="995376"/>
            <a:ext cx="5039243" cy="3217334"/>
          </a:xfrm>
          <a:effectLst/>
        </p:spPr>
        <p:txBody>
          <a:bodyPr anchor="ctr">
            <a:normAutofit fontScale="92500" lnSpcReduction="10000"/>
          </a:bodyPr>
          <a:lstStyle/>
          <a:p>
            <a:pPr lvl="1"/>
            <a:r>
              <a:rPr lang="en-US" dirty="0">
                <a:latin typeface="+mj-lt"/>
                <a:cs typeface="Segoe UI Light" panose="020B0502040204020203" pitchFamily="34" charset="0"/>
              </a:rPr>
              <a:t>Community Services and Behavioral Health (CSBH) unit partners with the Family Court to provide services which were previously only accessible to families open to DCYF</a:t>
            </a:r>
          </a:p>
          <a:p>
            <a:pPr lvl="1"/>
            <a:r>
              <a:rPr lang="en-US" dirty="0">
                <a:latin typeface="+mj-lt"/>
                <a:cs typeface="Segoe UI Light" panose="020B0502040204020203" pitchFamily="34" charset="0"/>
              </a:rPr>
              <a:t>Keeps families out of DCYF and prevent future court involvement </a:t>
            </a:r>
          </a:p>
          <a:p>
            <a:pPr lvl="1"/>
            <a:r>
              <a:rPr lang="en-US" dirty="0">
                <a:latin typeface="+mj-lt"/>
                <a:cs typeface="Segoe UI Light" panose="020B0502040204020203" pitchFamily="34" charset="0"/>
              </a:rPr>
              <a:t>Utilize programs including Family Care Community Partnerships (FCCPs)</a:t>
            </a:r>
          </a:p>
          <a:p>
            <a:endParaRPr lang="en-US" sz="1500" dirty="0"/>
          </a:p>
        </p:txBody>
      </p:sp>
      <p:sp>
        <p:nvSpPr>
          <p:cNvPr id="17" name="Title 3">
            <a:extLst>
              <a:ext uri="{FF2B5EF4-FFF2-40B4-BE49-F238E27FC236}">
                <a16:creationId xmlns:a16="http://schemas.microsoft.com/office/drawing/2014/main" id="{EDA40B90-E281-4108-8CC2-959D5F95070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7500" y="5154307"/>
            <a:ext cx="7928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847632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68EA4-848D-4849-A66C-B38403DF8C8F}"/>
              </a:ext>
            </a:extLst>
          </p:cNvPr>
          <p:cNvSpPr>
            <a:spLocks noGrp="1"/>
          </p:cNvSpPr>
          <p:nvPr>
            <p:ph type="title"/>
          </p:nvPr>
        </p:nvSpPr>
        <p:spPr>
          <a:xfrm>
            <a:off x="840699" y="687480"/>
            <a:ext cx="5605629" cy="994172"/>
          </a:xfrm>
        </p:spPr>
        <p:txBody>
          <a:bodyPr>
            <a:normAutofit fontScale="90000"/>
          </a:bodyPr>
          <a:lstStyle/>
          <a:p>
            <a:r>
              <a:rPr lang="en-US" sz="3300" b="1" dirty="0">
                <a:latin typeface="Segoe UI Light" panose="020B0502040204020203" pitchFamily="34" charset="0"/>
              </a:rPr>
              <a:t>DCYF Service </a:t>
            </a:r>
            <a:r>
              <a:rPr lang="en-US" sz="3600" b="1" dirty="0">
                <a:latin typeface="Segoe UI Light" panose="020B0502040204020203" pitchFamily="34" charset="0"/>
              </a:rPr>
              <a:t>Response</a:t>
            </a:r>
            <a:r>
              <a:rPr lang="en-US" sz="3300" b="1" dirty="0">
                <a:latin typeface="Segoe UI Light" panose="020B0502040204020203" pitchFamily="34" charset="0"/>
              </a:rPr>
              <a:t> Teams</a:t>
            </a:r>
            <a:endParaRPr lang="en-US" sz="3300" b="1" dirty="0">
              <a:latin typeface="Segoe UI Light" panose="020B0502040204020203"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369E79A6-5B15-41B3-A88F-FBC7346132B4}"/>
              </a:ext>
            </a:extLst>
          </p:cNvPr>
          <p:cNvSpPr>
            <a:spLocks noGrp="1"/>
          </p:cNvSpPr>
          <p:nvPr>
            <p:ph idx="1"/>
          </p:nvPr>
        </p:nvSpPr>
        <p:spPr>
          <a:xfrm>
            <a:off x="459030" y="1681652"/>
            <a:ext cx="5033221" cy="3788227"/>
          </a:xfrm>
        </p:spPr>
        <p:txBody>
          <a:bodyPr anchor="ctr">
            <a:noAutofit/>
          </a:bodyPr>
          <a:lstStyle/>
          <a:p>
            <a:pPr marL="804863" lvl="2" indent="-342900"/>
            <a:r>
              <a:rPr lang="en-US" sz="2200" dirty="0">
                <a:latin typeface="+mj-lt"/>
                <a:cs typeface="Calibri Light" panose="020F0302020204030204" pitchFamily="34" charset="0"/>
              </a:rPr>
              <a:t>Collaboration among different divisions of DCYF to review complex cases</a:t>
            </a:r>
          </a:p>
          <a:p>
            <a:pPr marL="804863" lvl="2" indent="-342900"/>
            <a:r>
              <a:rPr lang="en-US" sz="2200" dirty="0">
                <a:latin typeface="+mj-lt"/>
                <a:cs typeface="Calibri Light" panose="020F0302020204030204" pitchFamily="34" charset="0"/>
              </a:rPr>
              <a:t>Ensures that the placements in and out of the home are most appropriate and best supported by community-based services</a:t>
            </a:r>
          </a:p>
          <a:p>
            <a:pPr marL="804863" lvl="2" indent="-342900"/>
            <a:r>
              <a:rPr lang="en-US" sz="2200" dirty="0">
                <a:latin typeface="+mj-lt"/>
                <a:cs typeface="Calibri Light" panose="020F0302020204030204" pitchFamily="34" charset="0"/>
              </a:rPr>
              <a:t>Teams will meet on a daily basis to provide consultation for new cases as well as existing ones and those being diverted to community prevention </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5" name="Graphic 4" descr="Ambulance">
            <a:extLst>
              <a:ext uri="{FF2B5EF4-FFF2-40B4-BE49-F238E27FC236}">
                <a16:creationId xmlns:a16="http://schemas.microsoft.com/office/drawing/2014/main" id="{36E35050-EFBD-473C-964F-5624066BB3E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Tree>
    <p:extLst>
      <p:ext uri="{BB962C8B-B14F-4D97-AF65-F5344CB8AC3E}">
        <p14:creationId xmlns:p14="http://schemas.microsoft.com/office/powerpoint/2010/main" val="1535855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EA0C3AC-2A72-484B-B07D-F2CC519F12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6">
            <a:extLst>
              <a:ext uri="{FF2B5EF4-FFF2-40B4-BE49-F238E27FC236}">
                <a16:creationId xmlns:a16="http://schemas.microsoft.com/office/drawing/2014/main" id="{986477EF-3991-4D07-9F11-9E887C340C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0" y="4672012"/>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chemeClr val="tx1">
              <a:lumMod val="85000"/>
              <a:lumOff val="15000"/>
            </a:schemeClr>
          </a:solid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2C68EA4-848D-4849-A66C-B38403DF8C8F}"/>
              </a:ext>
            </a:extLst>
          </p:cNvPr>
          <p:cNvSpPr>
            <a:spLocks noGrp="1"/>
          </p:cNvSpPr>
          <p:nvPr>
            <p:ph type="title"/>
          </p:nvPr>
        </p:nvSpPr>
        <p:spPr>
          <a:xfrm>
            <a:off x="607500" y="5270243"/>
            <a:ext cx="7928998" cy="970450"/>
          </a:xfrm>
        </p:spPr>
        <p:txBody>
          <a:bodyPr>
            <a:normAutofit/>
          </a:bodyPr>
          <a:lstStyle/>
          <a:p>
            <a:r>
              <a:rPr lang="en-US" sz="3400" b="1">
                <a:solidFill>
                  <a:schemeClr val="bg1"/>
                </a:solidFill>
                <a:latin typeface="Segoe UI Light" panose="020B0502040204020203" pitchFamily="34" charset="0"/>
                <a:ea typeface="Calibri" panose="020F0502020204030204" pitchFamily="34" charset="0"/>
              </a:rPr>
              <a:t>Central Falls Community Investment Team</a:t>
            </a:r>
          </a:p>
        </p:txBody>
      </p:sp>
      <p:sp>
        <p:nvSpPr>
          <p:cNvPr id="15" name="Rounded Rectangle 17">
            <a:extLst>
              <a:ext uri="{FF2B5EF4-FFF2-40B4-BE49-F238E27FC236}">
                <a16:creationId xmlns:a16="http://schemas.microsoft.com/office/drawing/2014/main" id="{A23F8109-B0C1-4D0F-A1B4-C89C9AD704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7810" y="995376"/>
            <a:ext cx="2413000" cy="3096358"/>
          </a:xfrm>
          <a:prstGeom prst="roundRect">
            <a:avLst>
              <a:gd name="adj" fmla="val 3513"/>
            </a:avLst>
          </a:prstGeom>
          <a:solidFill>
            <a:schemeClr val="bg1"/>
          </a:solidFill>
          <a:ln>
            <a:solidFill>
              <a:schemeClr val="tx1">
                <a:lumMod val="75000"/>
                <a:lumOff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descr="Classroom">
            <a:extLst>
              <a:ext uri="{FF2B5EF4-FFF2-40B4-BE49-F238E27FC236}">
                <a16:creationId xmlns:a16="http://schemas.microsoft.com/office/drawing/2014/main" id="{F239B975-6F0E-41CF-A197-AA5BB5EF7E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8752" y="1507997"/>
            <a:ext cx="2071116" cy="2071116"/>
          </a:xfrm>
          <a:prstGeom prst="rect">
            <a:avLst/>
          </a:prstGeom>
        </p:spPr>
      </p:pic>
      <p:sp>
        <p:nvSpPr>
          <p:cNvPr id="3" name="Content Placeholder 2">
            <a:extLst>
              <a:ext uri="{FF2B5EF4-FFF2-40B4-BE49-F238E27FC236}">
                <a16:creationId xmlns:a16="http://schemas.microsoft.com/office/drawing/2014/main" id="{369E79A6-5B15-41B3-A88F-FBC7346132B4}"/>
              </a:ext>
            </a:extLst>
          </p:cNvPr>
          <p:cNvSpPr>
            <a:spLocks noGrp="1"/>
          </p:cNvSpPr>
          <p:nvPr>
            <p:ph idx="1"/>
          </p:nvPr>
        </p:nvSpPr>
        <p:spPr>
          <a:xfrm>
            <a:off x="3490720" y="995376"/>
            <a:ext cx="5039243" cy="3217334"/>
          </a:xfrm>
          <a:effectLst/>
        </p:spPr>
        <p:txBody>
          <a:bodyPr anchor="ctr">
            <a:noAutofit/>
          </a:bodyPr>
          <a:lstStyle/>
          <a:p>
            <a:pPr marL="804863" lvl="2" indent="-342900"/>
            <a:r>
              <a:rPr lang="en-US" dirty="0">
                <a:latin typeface="+mj-lt"/>
                <a:cs typeface="Segoe UI Light" panose="020B0502040204020203" pitchFamily="34" charset="0"/>
              </a:rPr>
              <a:t>DCYF collaborating with Central Falls Schools, Tides Family Services, Community for People, and other Central Falls community partners</a:t>
            </a:r>
          </a:p>
          <a:p>
            <a:pPr marL="804863" lvl="2" indent="-342900"/>
            <a:r>
              <a:rPr lang="en-US" dirty="0">
                <a:latin typeface="+mj-lt"/>
                <a:cs typeface="Segoe UI Light" panose="020B0502040204020203" pitchFamily="34" charset="0"/>
              </a:rPr>
              <a:t>Targeting high-risk families and providing access to immediate, culturally-relevant supports to ensure positive outcomes for all children</a:t>
            </a:r>
          </a:p>
          <a:p>
            <a:pPr marL="804863" lvl="2" indent="-342900"/>
            <a:r>
              <a:rPr lang="en-US" dirty="0">
                <a:latin typeface="+mj-lt"/>
                <a:cs typeface="Segoe UI Light" panose="020B0502040204020203" pitchFamily="34" charset="0"/>
              </a:rPr>
              <a:t>Goal is to foster prevention, reduce child maltreatment, reduce psychiatric hospitalizations and encourage school success</a:t>
            </a:r>
          </a:p>
        </p:txBody>
      </p:sp>
      <p:sp>
        <p:nvSpPr>
          <p:cNvPr id="17" name="Title 3">
            <a:extLst>
              <a:ext uri="{FF2B5EF4-FFF2-40B4-BE49-F238E27FC236}">
                <a16:creationId xmlns:a16="http://schemas.microsoft.com/office/drawing/2014/main" id="{EDA40B90-E281-4108-8CC2-959D5F95070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7500" y="5154307"/>
            <a:ext cx="7928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206200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68EA4-848D-4849-A66C-B38403DF8C8F}"/>
              </a:ext>
            </a:extLst>
          </p:cNvPr>
          <p:cNvSpPr>
            <a:spLocks noGrp="1"/>
          </p:cNvSpPr>
          <p:nvPr>
            <p:ph type="title"/>
          </p:nvPr>
        </p:nvSpPr>
        <p:spPr>
          <a:xfrm>
            <a:off x="852321" y="512775"/>
            <a:ext cx="6097985" cy="1663336"/>
          </a:xfrm>
        </p:spPr>
        <p:txBody>
          <a:bodyPr>
            <a:normAutofit/>
          </a:bodyPr>
          <a:lstStyle/>
          <a:p>
            <a:r>
              <a:rPr lang="en-US" sz="3600" b="1" dirty="0">
                <a:latin typeface="Segoe UI Light" panose="020B0502040204020203" pitchFamily="34" charset="0"/>
                <a:ea typeface="Calibri" panose="020F0502020204030204" pitchFamily="34" charset="0"/>
              </a:rPr>
              <a:t>SAFE Practice Model</a:t>
            </a:r>
            <a:br>
              <a:rPr lang="en-US" sz="3200" b="1" dirty="0">
                <a:latin typeface="Segoe UI Light" panose="020B0502040204020203" pitchFamily="34" charset="0"/>
                <a:ea typeface="Calibri" panose="020F0502020204030204" pitchFamily="34" charset="0"/>
              </a:rPr>
            </a:br>
            <a:r>
              <a:rPr lang="en-US" sz="2200" b="1" dirty="0">
                <a:latin typeface="Segoe UI Light" panose="020B0502040204020203" pitchFamily="34" charset="0"/>
                <a:ea typeface="Calibri" panose="020F0502020204030204" pitchFamily="34" charset="0"/>
              </a:rPr>
              <a:t>Family Functioning Assessment (FFA)</a:t>
            </a:r>
            <a:br>
              <a:rPr lang="en-US" sz="2200" b="1" dirty="0">
                <a:latin typeface="Segoe UI Light" panose="020B0502040204020203" pitchFamily="34" charset="0"/>
                <a:ea typeface="Calibri" panose="020F0502020204030204" pitchFamily="34" charset="0"/>
              </a:rPr>
            </a:br>
            <a:r>
              <a:rPr lang="en-US" sz="2200" b="1" dirty="0">
                <a:latin typeface="Segoe UI Light" panose="020B0502040204020203" pitchFamily="34" charset="0"/>
                <a:ea typeface="Calibri" panose="020F0502020204030204" pitchFamily="34" charset="0"/>
              </a:rPr>
              <a:t>Ongoing Family Functioning Assessment (OFFA)</a:t>
            </a:r>
          </a:p>
        </p:txBody>
      </p:sp>
      <p:sp>
        <p:nvSpPr>
          <p:cNvPr id="3" name="Content Placeholder 2">
            <a:extLst>
              <a:ext uri="{FF2B5EF4-FFF2-40B4-BE49-F238E27FC236}">
                <a16:creationId xmlns:a16="http://schemas.microsoft.com/office/drawing/2014/main" id="{369E79A6-5B15-41B3-A88F-FBC7346132B4}"/>
              </a:ext>
            </a:extLst>
          </p:cNvPr>
          <p:cNvSpPr>
            <a:spLocks noGrp="1"/>
          </p:cNvSpPr>
          <p:nvPr>
            <p:ph idx="1"/>
          </p:nvPr>
        </p:nvSpPr>
        <p:spPr>
          <a:xfrm>
            <a:off x="852321" y="2227943"/>
            <a:ext cx="5033221" cy="3788227"/>
          </a:xfrm>
        </p:spPr>
        <p:txBody>
          <a:bodyPr anchor="ctr">
            <a:normAutofit/>
          </a:bodyPr>
          <a:lstStyle/>
          <a:p>
            <a:pPr marL="804863" lvl="2" indent="-342900"/>
            <a:r>
              <a:rPr lang="en-US" sz="2100" dirty="0">
                <a:latin typeface="+mj-lt"/>
                <a:cs typeface="Segoe UI Light" panose="020B0502040204020203" pitchFamily="34" charset="0"/>
              </a:rPr>
              <a:t>Launched through CPS, FSU and Juvenile Corrections on November 13, 2019</a:t>
            </a:r>
          </a:p>
          <a:p>
            <a:pPr marL="804863" lvl="2" indent="-342900"/>
            <a:r>
              <a:rPr lang="en-US" sz="2100" dirty="0">
                <a:latin typeface="+mj-lt"/>
                <a:cs typeface="Segoe UI Light" panose="020B0502040204020203" pitchFamily="34" charset="0"/>
              </a:rPr>
              <a:t>Establish a consistent practice model across all DCYF divisions</a:t>
            </a:r>
          </a:p>
          <a:p>
            <a:pPr marL="804863" lvl="2" indent="-342900"/>
            <a:r>
              <a:rPr lang="en-US" sz="2100" dirty="0">
                <a:latin typeface="+mj-lt"/>
                <a:cs typeface="Segoe UI Light" panose="020B0502040204020203" pitchFamily="34" charset="0"/>
              </a:rPr>
              <a:t>Create standardized and accurate safety determinations throughout a child and family’s involvement with DCYF</a:t>
            </a: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5" name="Graphic 4" descr="Checklist">
            <a:extLst>
              <a:ext uri="{FF2B5EF4-FFF2-40B4-BE49-F238E27FC236}">
                <a16:creationId xmlns:a16="http://schemas.microsoft.com/office/drawing/2014/main" id="{2EF70CA7-9E3D-4D62-A19D-DFAB552B1C7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5609" y="2755174"/>
            <a:ext cx="1347651" cy="1347651"/>
          </a:xfrm>
          <a:prstGeom prst="rect">
            <a:avLst/>
          </a:prstGeom>
        </p:spPr>
      </p:pic>
    </p:spTree>
    <p:extLst>
      <p:ext uri="{BB962C8B-B14F-4D97-AF65-F5344CB8AC3E}">
        <p14:creationId xmlns:p14="http://schemas.microsoft.com/office/powerpoint/2010/main" val="1001995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AE9C9F-83F7-4633-9C75-81AF6231AD9F}"/>
              </a:ext>
            </a:extLst>
          </p:cNvPr>
          <p:cNvSpPr>
            <a:spLocks noGrp="1"/>
          </p:cNvSpPr>
          <p:nvPr>
            <p:ph type="title"/>
          </p:nvPr>
        </p:nvSpPr>
        <p:spPr>
          <a:xfrm>
            <a:off x="426724" y="963877"/>
            <a:ext cx="2822700" cy="4930246"/>
          </a:xfrm>
        </p:spPr>
        <p:txBody>
          <a:bodyPr vert="horz" lIns="91440" tIns="45720" rIns="91440" bIns="45720" rtlCol="0" anchor="ctr">
            <a:normAutofit/>
          </a:bodyPr>
          <a:lstStyle/>
          <a:p>
            <a:pPr algn="r"/>
            <a:r>
              <a:rPr lang="en-US" sz="4000" b="1" dirty="0">
                <a:solidFill>
                  <a:schemeClr val="accent1"/>
                </a:solidFill>
                <a:latin typeface="Segoe UI Light" panose="020B0502040204020203" pitchFamily="34" charset="0"/>
                <a:cs typeface="Segoe UI Light" panose="020B0502040204020203" pitchFamily="34" charset="0"/>
              </a:rPr>
              <a:t>	</a:t>
            </a:r>
            <a:r>
              <a:rPr lang="en-US" sz="3600" b="1" dirty="0">
                <a:solidFill>
                  <a:schemeClr val="accent1"/>
                </a:solidFill>
                <a:latin typeface="Segoe UI Light" panose="020B0502040204020203" pitchFamily="34" charset="0"/>
                <a:cs typeface="Segoe UI Light" panose="020B0502040204020203" pitchFamily="34" charset="0"/>
              </a:rPr>
              <a:t>Certified Peer Recovery Specialists </a:t>
            </a:r>
            <a:r>
              <a:rPr lang="en-US" sz="2400" b="1" dirty="0">
                <a:solidFill>
                  <a:schemeClr val="accent1"/>
                </a:solidFill>
                <a:latin typeface="Segoe UI Light" panose="020B0502040204020203" pitchFamily="34" charset="0"/>
                <a:cs typeface="Segoe UI Light" panose="020B0502040204020203" pitchFamily="34" charset="0"/>
              </a:rPr>
              <a:t>(Coaches)</a:t>
            </a:r>
          </a:p>
        </p:txBody>
      </p:sp>
      <p:cxnSp>
        <p:nvCxnSpPr>
          <p:cNvPr id="32" name="Straight Connector 3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C8B1EAE1-6D76-4250-B044-2B10F8691CDD}"/>
              </a:ext>
            </a:extLst>
          </p:cNvPr>
          <p:cNvSpPr txBox="1">
            <a:spLocks/>
          </p:cNvSpPr>
          <p:nvPr/>
        </p:nvSpPr>
        <p:spPr>
          <a:xfrm>
            <a:off x="3732025" y="963877"/>
            <a:ext cx="4783327" cy="4930246"/>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latin typeface="Segoe UI Light" panose="020B0502040204020203" pitchFamily="34" charset="0"/>
                <a:cs typeface="Segoe UI Light" panose="020B0502040204020203" pitchFamily="34" charset="0"/>
              </a:rPr>
              <a:t>Partner with Parents Support Network-currently using (4) coaches and (1) supervisor</a:t>
            </a:r>
          </a:p>
          <a:p>
            <a:pPr marL="0" indent="0">
              <a:buNone/>
            </a:pPr>
            <a:r>
              <a:rPr lang="en-US" sz="2000" b="1" dirty="0">
                <a:latin typeface="Segoe UI Light" panose="020B0502040204020203" pitchFamily="34" charset="0"/>
                <a:cs typeface="Segoe UI Light" panose="020B0502040204020203" pitchFamily="34" charset="0"/>
              </a:rPr>
              <a:t>Assist parents and family members with concerns of Substance Use Disorders (SUD) </a:t>
            </a:r>
          </a:p>
          <a:p>
            <a:pPr marL="0" indent="0">
              <a:buNone/>
            </a:pPr>
            <a:r>
              <a:rPr lang="en-US" sz="2000" b="1" dirty="0">
                <a:latin typeface="Segoe UI Light" panose="020B0502040204020203" pitchFamily="34" charset="0"/>
                <a:cs typeface="Segoe UI Light" panose="020B0502040204020203" pitchFamily="34" charset="0"/>
              </a:rPr>
              <a:t>Referrals may come from Child Protective Services, Family Service Unit, Family Treatment Drug Court or Juvenile Corrections</a:t>
            </a:r>
          </a:p>
          <a:p>
            <a:pPr marL="0" indent="0">
              <a:buNone/>
            </a:pPr>
            <a:r>
              <a:rPr lang="en-US" sz="2000" b="1" dirty="0">
                <a:latin typeface="Segoe UI Light" panose="020B0502040204020203" pitchFamily="34" charset="0"/>
                <a:cs typeface="Segoe UI Light" panose="020B0502040204020203" pitchFamily="34" charset="0"/>
              </a:rPr>
              <a:t>Co-located in all DCYF Regions and Family Treatment Drug Court</a:t>
            </a:r>
          </a:p>
        </p:txBody>
      </p:sp>
    </p:spTree>
    <p:extLst>
      <p:ext uri="{BB962C8B-B14F-4D97-AF65-F5344CB8AC3E}">
        <p14:creationId xmlns:p14="http://schemas.microsoft.com/office/powerpoint/2010/main" val="1358621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AE9C9F-83F7-4633-9C75-81AF6231AD9F}"/>
              </a:ext>
            </a:extLst>
          </p:cNvPr>
          <p:cNvSpPr>
            <a:spLocks noGrp="1"/>
          </p:cNvSpPr>
          <p:nvPr>
            <p:ph type="title"/>
          </p:nvPr>
        </p:nvSpPr>
        <p:spPr>
          <a:xfrm>
            <a:off x="426724" y="963877"/>
            <a:ext cx="2822700" cy="4930246"/>
          </a:xfrm>
        </p:spPr>
        <p:txBody>
          <a:bodyPr vert="horz" lIns="91440" tIns="45720" rIns="91440" bIns="45720" rtlCol="0" anchor="ctr">
            <a:normAutofit/>
          </a:bodyPr>
          <a:lstStyle/>
          <a:p>
            <a:pPr algn="r"/>
            <a:r>
              <a:rPr lang="en-US" sz="4000" b="1" dirty="0">
                <a:solidFill>
                  <a:schemeClr val="accent1"/>
                </a:solidFill>
                <a:latin typeface="Segoe UI Light" panose="020B0502040204020203" pitchFamily="34" charset="0"/>
                <a:cs typeface="Segoe UI Light" panose="020B0502040204020203" pitchFamily="34" charset="0"/>
              </a:rPr>
              <a:t>	</a:t>
            </a:r>
            <a:r>
              <a:rPr lang="en-US" sz="3600" b="1" dirty="0">
                <a:solidFill>
                  <a:schemeClr val="accent1"/>
                </a:solidFill>
                <a:latin typeface="Segoe UI Light" panose="020B0502040204020203" pitchFamily="34" charset="0"/>
                <a:cs typeface="Segoe UI Light" panose="020B0502040204020203" pitchFamily="34" charset="0"/>
              </a:rPr>
              <a:t>Certified Peer Recovery Specialists </a:t>
            </a:r>
            <a:r>
              <a:rPr lang="en-US" sz="2400" b="1" dirty="0">
                <a:solidFill>
                  <a:schemeClr val="accent1"/>
                </a:solidFill>
                <a:latin typeface="Segoe UI Light" panose="020B0502040204020203" pitchFamily="34" charset="0"/>
                <a:cs typeface="Segoe UI Light" panose="020B0502040204020203" pitchFamily="34" charset="0"/>
              </a:rPr>
              <a:t>(Coaches)</a:t>
            </a:r>
            <a:br>
              <a:rPr lang="en-US" sz="2400" b="1" dirty="0">
                <a:solidFill>
                  <a:schemeClr val="accent1"/>
                </a:solidFill>
                <a:latin typeface="Segoe UI Light" panose="020B0502040204020203" pitchFamily="34" charset="0"/>
                <a:cs typeface="Segoe UI Light" panose="020B0502040204020203" pitchFamily="34" charset="0"/>
              </a:rPr>
            </a:br>
            <a:r>
              <a:rPr lang="en-US" sz="1200" b="1" i="1" dirty="0">
                <a:solidFill>
                  <a:schemeClr val="accent1"/>
                </a:solidFill>
                <a:latin typeface="Segoe UI Light" panose="020B0502040204020203" pitchFamily="34" charset="0"/>
                <a:cs typeface="Segoe UI Light" panose="020B0502040204020203" pitchFamily="34" charset="0"/>
              </a:rPr>
              <a:t>continued</a:t>
            </a:r>
          </a:p>
        </p:txBody>
      </p:sp>
      <p:cxnSp>
        <p:nvCxnSpPr>
          <p:cNvPr id="32" name="Straight Connector 3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C8B1EAE1-6D76-4250-B044-2B10F8691CDD}"/>
              </a:ext>
            </a:extLst>
          </p:cNvPr>
          <p:cNvSpPr txBox="1">
            <a:spLocks/>
          </p:cNvSpPr>
          <p:nvPr/>
        </p:nvSpPr>
        <p:spPr>
          <a:xfrm>
            <a:off x="3732025" y="963877"/>
            <a:ext cx="4783327" cy="4930246"/>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latin typeface="Segoe UI Light" panose="020B0502040204020203" pitchFamily="34" charset="0"/>
                <a:cs typeface="Segoe UI Light" panose="020B0502040204020203" pitchFamily="34" charset="0"/>
              </a:rPr>
              <a:t>CPRS are made up of current or former consumers of behavioral health services</a:t>
            </a:r>
          </a:p>
          <a:p>
            <a:pPr marL="0" indent="0">
              <a:buNone/>
            </a:pPr>
            <a:r>
              <a:rPr lang="en-US" sz="2000" b="1" dirty="0">
                <a:latin typeface="Segoe UI Light" panose="020B0502040204020203" pitchFamily="34" charset="0"/>
                <a:cs typeface="Segoe UI Light" panose="020B0502040204020203" pitchFamily="34" charset="0"/>
              </a:rPr>
              <a:t>May be in long-term recovery from substances, mental illness or co-occurring disorders</a:t>
            </a:r>
          </a:p>
          <a:p>
            <a:pPr marL="0" indent="0">
              <a:buNone/>
            </a:pPr>
            <a:r>
              <a:rPr lang="en-US" sz="2000" b="1" dirty="0">
                <a:latin typeface="Segoe UI Light" panose="020B0502040204020203" pitchFamily="34" charset="0"/>
                <a:cs typeface="Segoe UI Light" panose="020B0502040204020203" pitchFamily="34" charset="0"/>
              </a:rPr>
              <a:t>Provide support and assistance</a:t>
            </a:r>
          </a:p>
          <a:p>
            <a:pPr marL="0" indent="0">
              <a:buNone/>
            </a:pPr>
            <a:r>
              <a:rPr lang="en-US" sz="2000" b="1" dirty="0">
                <a:latin typeface="Segoe UI Light" panose="020B0502040204020203" pitchFamily="34" charset="0"/>
                <a:cs typeface="Segoe UI Light" panose="020B0502040204020203" pitchFamily="34" charset="0"/>
              </a:rPr>
              <a:t>Help get individuals into treatment and connected to recovery resources </a:t>
            </a:r>
          </a:p>
        </p:txBody>
      </p:sp>
    </p:spTree>
    <p:extLst>
      <p:ext uri="{BB962C8B-B14F-4D97-AF65-F5344CB8AC3E}">
        <p14:creationId xmlns:p14="http://schemas.microsoft.com/office/powerpoint/2010/main" val="1094138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AE9C9F-83F7-4633-9C75-81AF6231AD9F}"/>
              </a:ext>
            </a:extLst>
          </p:cNvPr>
          <p:cNvSpPr>
            <a:spLocks noGrp="1"/>
          </p:cNvSpPr>
          <p:nvPr>
            <p:ph type="title"/>
          </p:nvPr>
        </p:nvSpPr>
        <p:spPr>
          <a:xfrm>
            <a:off x="426724" y="963877"/>
            <a:ext cx="2822700" cy="4930246"/>
          </a:xfrm>
        </p:spPr>
        <p:txBody>
          <a:bodyPr vert="horz" lIns="91440" tIns="45720" rIns="91440" bIns="45720" rtlCol="0" anchor="ctr">
            <a:normAutofit/>
          </a:bodyPr>
          <a:lstStyle/>
          <a:p>
            <a:pPr algn="r"/>
            <a:r>
              <a:rPr lang="en-US" sz="4000" b="1" dirty="0">
                <a:solidFill>
                  <a:schemeClr val="accent1"/>
                </a:solidFill>
                <a:latin typeface="Segoe UI Light" panose="020B0502040204020203" pitchFamily="34" charset="0"/>
                <a:cs typeface="Segoe UI Light" panose="020B0502040204020203" pitchFamily="34" charset="0"/>
              </a:rPr>
              <a:t>	</a:t>
            </a:r>
            <a:r>
              <a:rPr lang="en-US" sz="3600" b="1" dirty="0">
                <a:solidFill>
                  <a:schemeClr val="accent1"/>
                </a:solidFill>
                <a:latin typeface="Segoe UI Light" panose="020B0502040204020203" pitchFamily="34" charset="0"/>
                <a:cs typeface="Segoe UI Light" panose="020B0502040204020203" pitchFamily="34" charset="0"/>
              </a:rPr>
              <a:t>Certified Peer Recovery Specialists </a:t>
            </a:r>
            <a:r>
              <a:rPr lang="en-US" sz="2400" b="1" dirty="0">
                <a:solidFill>
                  <a:schemeClr val="accent1"/>
                </a:solidFill>
                <a:latin typeface="Segoe UI Light" panose="020B0502040204020203" pitchFamily="34" charset="0"/>
                <a:cs typeface="Segoe UI Light" panose="020B0502040204020203" pitchFamily="34" charset="0"/>
              </a:rPr>
              <a:t>(Coaches)</a:t>
            </a:r>
            <a:br>
              <a:rPr lang="en-US" sz="2400" b="1" dirty="0">
                <a:solidFill>
                  <a:schemeClr val="accent1"/>
                </a:solidFill>
                <a:latin typeface="Segoe UI Light" panose="020B0502040204020203" pitchFamily="34" charset="0"/>
                <a:cs typeface="Segoe UI Light" panose="020B0502040204020203" pitchFamily="34" charset="0"/>
              </a:rPr>
            </a:br>
            <a:r>
              <a:rPr lang="en-US" sz="1200" b="1" i="1" dirty="0">
                <a:solidFill>
                  <a:schemeClr val="accent1"/>
                </a:solidFill>
                <a:latin typeface="Segoe UI Light" panose="020B0502040204020203" pitchFamily="34" charset="0"/>
                <a:cs typeface="Segoe UI Light" panose="020B0502040204020203" pitchFamily="34" charset="0"/>
              </a:rPr>
              <a:t>continued</a:t>
            </a:r>
          </a:p>
        </p:txBody>
      </p:sp>
      <p:cxnSp>
        <p:nvCxnSpPr>
          <p:cNvPr id="32" name="Straight Connector 3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C8B1EAE1-6D76-4250-B044-2B10F8691CDD}"/>
              </a:ext>
            </a:extLst>
          </p:cNvPr>
          <p:cNvSpPr txBox="1">
            <a:spLocks/>
          </p:cNvSpPr>
          <p:nvPr/>
        </p:nvSpPr>
        <p:spPr>
          <a:xfrm>
            <a:off x="3732025" y="963877"/>
            <a:ext cx="4783327" cy="4930246"/>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latin typeface="Segoe UI Light" panose="020B0502040204020203" pitchFamily="34" charset="0"/>
                <a:cs typeface="Segoe UI Light" panose="020B0502040204020203" pitchFamily="34" charset="0"/>
              </a:rPr>
              <a:t>All CPRS are:	</a:t>
            </a:r>
          </a:p>
          <a:p>
            <a:r>
              <a:rPr lang="en-US" sz="2000" b="1" dirty="0">
                <a:latin typeface="Segoe UI Light" panose="020B0502040204020203" pitchFamily="34" charset="0"/>
                <a:cs typeface="Segoe UI Light" panose="020B0502040204020203" pitchFamily="34" charset="0"/>
              </a:rPr>
              <a:t>Certified by the RI Certification Board</a:t>
            </a:r>
          </a:p>
          <a:p>
            <a:r>
              <a:rPr lang="en-US" sz="2000" b="1" dirty="0">
                <a:latin typeface="Segoe UI Light" panose="020B0502040204020203" pitchFamily="34" charset="0"/>
                <a:cs typeface="Segoe UI Light" panose="020B0502040204020203" pitchFamily="34" charset="0"/>
              </a:rPr>
              <a:t>Trained in NARCAN assistance</a:t>
            </a:r>
          </a:p>
          <a:p>
            <a:r>
              <a:rPr lang="en-US" sz="2000" b="1" dirty="0">
                <a:latin typeface="Segoe UI Light" panose="020B0502040204020203" pitchFamily="34" charset="0"/>
                <a:cs typeface="Segoe UI Light" panose="020B0502040204020203" pitchFamily="34" charset="0"/>
              </a:rPr>
              <a:t>Work supervised by a BHDDH-approved Peer Recovery Specialist Supervisor</a:t>
            </a:r>
          </a:p>
          <a:p>
            <a:r>
              <a:rPr lang="en-US" sz="2000" b="1" dirty="0">
                <a:latin typeface="Segoe UI Light" panose="020B0502040204020203" pitchFamily="34" charset="0"/>
                <a:cs typeface="Segoe UI Light" panose="020B0502040204020203" pitchFamily="34" charset="0"/>
              </a:rPr>
              <a:t>Must have a high school diploma/GED, 46 hours of relevant education, 500 hours of volunteer or paid experience specific to the domains. </a:t>
            </a:r>
          </a:p>
        </p:txBody>
      </p:sp>
    </p:spTree>
    <p:extLst>
      <p:ext uri="{BB962C8B-B14F-4D97-AF65-F5344CB8AC3E}">
        <p14:creationId xmlns:p14="http://schemas.microsoft.com/office/powerpoint/2010/main" val="4013319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AE9C9F-83F7-4633-9C75-81AF6231AD9F}"/>
              </a:ext>
            </a:extLst>
          </p:cNvPr>
          <p:cNvSpPr>
            <a:spLocks noGrp="1"/>
          </p:cNvSpPr>
          <p:nvPr>
            <p:ph type="title"/>
          </p:nvPr>
        </p:nvSpPr>
        <p:spPr>
          <a:xfrm>
            <a:off x="426724" y="963877"/>
            <a:ext cx="2822700" cy="4930246"/>
          </a:xfrm>
        </p:spPr>
        <p:txBody>
          <a:bodyPr vert="horz" lIns="91440" tIns="45720" rIns="91440" bIns="45720" rtlCol="0" anchor="ctr">
            <a:normAutofit/>
          </a:bodyPr>
          <a:lstStyle/>
          <a:p>
            <a:pPr algn="r"/>
            <a:r>
              <a:rPr lang="en-US" sz="4000" b="1" dirty="0">
                <a:solidFill>
                  <a:schemeClr val="accent1"/>
                </a:solidFill>
                <a:latin typeface="Segoe UI Light" panose="020B0502040204020203" pitchFamily="34" charset="0"/>
                <a:cs typeface="Segoe UI Light" panose="020B0502040204020203" pitchFamily="34" charset="0"/>
              </a:rPr>
              <a:t>	</a:t>
            </a:r>
            <a:r>
              <a:rPr lang="en-US" sz="3600" b="1" dirty="0">
                <a:solidFill>
                  <a:schemeClr val="accent1"/>
                </a:solidFill>
                <a:latin typeface="Segoe UI Light" panose="020B0502040204020203" pitchFamily="34" charset="0"/>
                <a:cs typeface="Segoe UI Light" panose="020B0502040204020203" pitchFamily="34" charset="0"/>
              </a:rPr>
              <a:t>Certified Peer Recovery Specialists </a:t>
            </a:r>
            <a:r>
              <a:rPr lang="en-US" sz="2400" b="1" dirty="0">
                <a:solidFill>
                  <a:schemeClr val="accent1"/>
                </a:solidFill>
                <a:latin typeface="Segoe UI Light" panose="020B0502040204020203" pitchFamily="34" charset="0"/>
                <a:cs typeface="Segoe UI Light" panose="020B0502040204020203" pitchFamily="34" charset="0"/>
              </a:rPr>
              <a:t>(Coaches)</a:t>
            </a:r>
            <a:br>
              <a:rPr lang="en-US" sz="2400" b="1" dirty="0">
                <a:solidFill>
                  <a:schemeClr val="accent1"/>
                </a:solidFill>
                <a:latin typeface="Segoe UI Light" panose="020B0502040204020203" pitchFamily="34" charset="0"/>
                <a:cs typeface="Segoe UI Light" panose="020B0502040204020203" pitchFamily="34" charset="0"/>
              </a:rPr>
            </a:br>
            <a:r>
              <a:rPr lang="en-US" sz="1200" b="1" i="1" dirty="0">
                <a:solidFill>
                  <a:schemeClr val="accent1"/>
                </a:solidFill>
                <a:latin typeface="Segoe UI Light" panose="020B0502040204020203" pitchFamily="34" charset="0"/>
                <a:cs typeface="Segoe UI Light" panose="020B0502040204020203" pitchFamily="34" charset="0"/>
              </a:rPr>
              <a:t>continued</a:t>
            </a:r>
          </a:p>
        </p:txBody>
      </p:sp>
      <p:cxnSp>
        <p:nvCxnSpPr>
          <p:cNvPr id="32" name="Straight Connector 3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C8B1EAE1-6D76-4250-B044-2B10F8691CDD}"/>
              </a:ext>
            </a:extLst>
          </p:cNvPr>
          <p:cNvSpPr txBox="1">
            <a:spLocks/>
          </p:cNvSpPr>
          <p:nvPr/>
        </p:nvSpPr>
        <p:spPr>
          <a:xfrm>
            <a:off x="3732025" y="963877"/>
            <a:ext cx="4783327" cy="4930246"/>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latin typeface="Segoe UI Light" panose="020B0502040204020203" pitchFamily="34" charset="0"/>
                <a:cs typeface="Segoe UI Light" panose="020B0502040204020203" pitchFamily="34" charset="0"/>
              </a:rPr>
              <a:t>All CPRS should be competent in:</a:t>
            </a:r>
          </a:p>
          <a:p>
            <a:r>
              <a:rPr lang="en-US" sz="2000" b="1" dirty="0">
                <a:latin typeface="Segoe UI Light" panose="020B0502040204020203" pitchFamily="34" charset="0"/>
                <a:cs typeface="Segoe UI Light" panose="020B0502040204020203" pitchFamily="34" charset="0"/>
              </a:rPr>
              <a:t>Guiding principles and aspects of recovery</a:t>
            </a:r>
          </a:p>
          <a:p>
            <a:r>
              <a:rPr lang="en-US" sz="2000" b="1" dirty="0">
                <a:latin typeface="Segoe UI Light" panose="020B0502040204020203" pitchFamily="34" charset="0"/>
                <a:cs typeface="Segoe UI Light" panose="020B0502040204020203" pitchFamily="34" charset="0"/>
              </a:rPr>
              <a:t>Relationship building, communication skills</a:t>
            </a:r>
          </a:p>
          <a:p>
            <a:r>
              <a:rPr lang="en-US" sz="2000" b="1" dirty="0">
                <a:latin typeface="Segoe UI Light" panose="020B0502040204020203" pitchFamily="34" charset="0"/>
                <a:cs typeface="Segoe UI Light" panose="020B0502040204020203" pitchFamily="34" charset="0"/>
              </a:rPr>
              <a:t>Cultural competence in recovery support</a:t>
            </a:r>
          </a:p>
          <a:p>
            <a:r>
              <a:rPr lang="en-US" sz="2000" b="1" dirty="0">
                <a:latin typeface="Segoe UI Light" panose="020B0502040204020203" pitchFamily="34" charset="0"/>
                <a:cs typeface="Segoe UI Light" panose="020B0502040204020203" pitchFamily="34" charset="0"/>
              </a:rPr>
              <a:t>Boundaries and ethical issues </a:t>
            </a:r>
          </a:p>
          <a:p>
            <a:r>
              <a:rPr lang="en-US" sz="2000" b="1" dirty="0">
                <a:latin typeface="Segoe UI Light" panose="020B0502040204020203" pitchFamily="34" charset="0"/>
                <a:cs typeface="Segoe UI Light" panose="020B0502040204020203" pitchFamily="34" charset="0"/>
              </a:rPr>
              <a:t>Trauma-informed approaches</a:t>
            </a:r>
          </a:p>
          <a:p>
            <a:r>
              <a:rPr lang="en-US" sz="2000" b="1" dirty="0">
                <a:latin typeface="Segoe UI Light" panose="020B0502040204020203" pitchFamily="34" charset="0"/>
                <a:cs typeface="Segoe UI Light" panose="020B0502040204020203" pitchFamily="34" charset="0"/>
              </a:rPr>
              <a:t>Recovery and wellness planning</a:t>
            </a:r>
          </a:p>
        </p:txBody>
      </p:sp>
    </p:spTree>
    <p:extLst>
      <p:ext uri="{BB962C8B-B14F-4D97-AF65-F5344CB8AC3E}">
        <p14:creationId xmlns:p14="http://schemas.microsoft.com/office/powerpoint/2010/main" val="2877714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D7D64C-6162-4135-89C9-1C72C1607245}"/>
              </a:ext>
            </a:extLst>
          </p:cNvPr>
          <p:cNvSpPr>
            <a:spLocks noGrp="1"/>
          </p:cNvSpPr>
          <p:nvPr>
            <p:ph type="title"/>
          </p:nvPr>
        </p:nvSpPr>
        <p:spPr>
          <a:xfrm>
            <a:off x="408432" y="369116"/>
            <a:ext cx="4902200" cy="6272414"/>
          </a:xfrm>
        </p:spPr>
        <p:txBody>
          <a:bodyPr vert="horz" lIns="91440" tIns="45720" rIns="91440" bIns="45720" rtlCol="0" anchor="ctr">
            <a:noAutofit/>
          </a:bodyPr>
          <a:lstStyle/>
          <a:p>
            <a:pPr lvl="0"/>
            <a:r>
              <a:rPr lang="en-US" sz="2400" dirty="0"/>
              <a:t>DCYF is working in partnership with RIDOH, Women &amp; Infants. and community providers to coordinate support during pregnancy and immediately post-partum.</a:t>
            </a:r>
            <a:br>
              <a:rPr lang="en-US" sz="2400" dirty="0"/>
            </a:br>
            <a:br>
              <a:rPr lang="en-US" sz="2400" dirty="0"/>
            </a:br>
            <a:r>
              <a:rPr lang="en-US" sz="2400" dirty="0"/>
              <a:t>DCYF tracks cases coming into the CPS Hotline (</a:t>
            </a:r>
            <a:r>
              <a:rPr lang="en-US" sz="2400" b="1" dirty="0"/>
              <a:t>1-800-RI-CHILD</a:t>
            </a:r>
            <a:r>
              <a:rPr lang="en-US" sz="2400" dirty="0"/>
              <a:t>) expressing concerns about an unborn child.</a:t>
            </a:r>
          </a:p>
        </p:txBody>
      </p:sp>
      <p:sp>
        <p:nvSpPr>
          <p:cNvPr id="10" name="Rectangle 9">
            <a:extLst>
              <a:ext uri="{FF2B5EF4-FFF2-40B4-BE49-F238E27FC236}">
                <a16:creationId xmlns:a16="http://schemas.microsoft.com/office/drawing/2014/main" id="{793EF0C2-EE57-40DD-B754-BF1477FAB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1953" y="0"/>
            <a:ext cx="3482049"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Content Placeholder 4">
            <a:extLst>
              <a:ext uri="{FF2B5EF4-FFF2-40B4-BE49-F238E27FC236}">
                <a16:creationId xmlns:a16="http://schemas.microsoft.com/office/drawing/2014/main" id="{FA9290F0-D420-46ED-A2A3-70CA9EE4E00D}"/>
              </a:ext>
            </a:extLst>
          </p:cNvPr>
          <p:cNvSpPr>
            <a:spLocks noGrp="1"/>
          </p:cNvSpPr>
          <p:nvPr>
            <p:ph idx="1"/>
          </p:nvPr>
        </p:nvSpPr>
        <p:spPr>
          <a:xfrm>
            <a:off x="6049734" y="1330327"/>
            <a:ext cx="2685834" cy="4196443"/>
          </a:xfrm>
        </p:spPr>
        <p:txBody>
          <a:bodyPr vert="horz" lIns="91440" tIns="45720" rIns="91440" bIns="45720" rtlCol="0" anchor="ctr">
            <a:normAutofit/>
          </a:bodyPr>
          <a:lstStyle/>
          <a:p>
            <a:pPr marL="0" indent="0" algn="ctr">
              <a:buNone/>
            </a:pPr>
            <a:r>
              <a:rPr lang="en-US" sz="4000" b="1" dirty="0">
                <a:solidFill>
                  <a:schemeClr val="bg1"/>
                </a:solidFill>
                <a:latin typeface="Segoe UI Light" panose="020B0502040204020203" pitchFamily="34" charset="0"/>
                <a:cs typeface="Segoe UI Light" panose="020B0502040204020203" pitchFamily="34" charset="0"/>
              </a:rPr>
              <a:t>Pregnancy/Hospital Alerts</a:t>
            </a:r>
          </a:p>
        </p:txBody>
      </p:sp>
    </p:spTree>
    <p:extLst>
      <p:ext uri="{BB962C8B-B14F-4D97-AF65-F5344CB8AC3E}">
        <p14:creationId xmlns:p14="http://schemas.microsoft.com/office/powerpoint/2010/main" val="3566369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D7D64C-6162-4135-89C9-1C72C1607245}"/>
              </a:ext>
            </a:extLst>
          </p:cNvPr>
          <p:cNvSpPr>
            <a:spLocks noGrp="1"/>
          </p:cNvSpPr>
          <p:nvPr>
            <p:ph type="title"/>
          </p:nvPr>
        </p:nvSpPr>
        <p:spPr>
          <a:xfrm>
            <a:off x="408432" y="369116"/>
            <a:ext cx="4902200" cy="6272414"/>
          </a:xfrm>
        </p:spPr>
        <p:txBody>
          <a:bodyPr vert="horz" lIns="91440" tIns="45720" rIns="91440" bIns="45720" rtlCol="0" anchor="ctr">
            <a:noAutofit/>
          </a:bodyPr>
          <a:lstStyle/>
          <a:p>
            <a:pPr lvl="0"/>
            <a:r>
              <a:rPr lang="en-US" sz="2400" dirty="0"/>
              <a:t>DCYF’s SUD Liaison reaches out to pregnant mothers to offer services and assistance, including the use of CPRS and help them access SUD treatment.</a:t>
            </a:r>
            <a:br>
              <a:rPr lang="en-US" sz="2400" dirty="0"/>
            </a:br>
            <a:br>
              <a:rPr lang="en-US" sz="2400" dirty="0"/>
            </a:br>
            <a:r>
              <a:rPr lang="en-US" sz="2400" dirty="0"/>
              <a:t>Helps to reduce safety threats and the need to intervene and/or remove the child at the time of birth.</a:t>
            </a:r>
            <a:br>
              <a:rPr lang="en-US" sz="2400" dirty="0"/>
            </a:br>
            <a:br>
              <a:rPr lang="en-US" sz="2400" dirty="0"/>
            </a:br>
            <a:r>
              <a:rPr lang="en-US" sz="2400" dirty="0"/>
              <a:t>Engage parents in services to begin the process of creating a safe environment for reunification if the child is removed at delivery.</a:t>
            </a:r>
          </a:p>
        </p:txBody>
      </p:sp>
      <p:sp>
        <p:nvSpPr>
          <p:cNvPr id="10" name="Rectangle 9">
            <a:extLst>
              <a:ext uri="{FF2B5EF4-FFF2-40B4-BE49-F238E27FC236}">
                <a16:creationId xmlns:a16="http://schemas.microsoft.com/office/drawing/2014/main" id="{793EF0C2-EE57-40DD-B754-BF1477FAB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1953" y="0"/>
            <a:ext cx="3482049"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Content Placeholder 4">
            <a:extLst>
              <a:ext uri="{FF2B5EF4-FFF2-40B4-BE49-F238E27FC236}">
                <a16:creationId xmlns:a16="http://schemas.microsoft.com/office/drawing/2014/main" id="{FA9290F0-D420-46ED-A2A3-70CA9EE4E00D}"/>
              </a:ext>
            </a:extLst>
          </p:cNvPr>
          <p:cNvSpPr>
            <a:spLocks noGrp="1"/>
          </p:cNvSpPr>
          <p:nvPr>
            <p:ph idx="1"/>
          </p:nvPr>
        </p:nvSpPr>
        <p:spPr>
          <a:xfrm>
            <a:off x="6049734" y="1330327"/>
            <a:ext cx="2685834" cy="4196443"/>
          </a:xfrm>
        </p:spPr>
        <p:txBody>
          <a:bodyPr vert="horz" lIns="91440" tIns="45720" rIns="91440" bIns="45720" rtlCol="0" anchor="ctr">
            <a:normAutofit/>
          </a:bodyPr>
          <a:lstStyle/>
          <a:p>
            <a:pPr marL="0" indent="0" algn="ctr">
              <a:buNone/>
            </a:pPr>
            <a:r>
              <a:rPr lang="en-US" sz="4000" b="1" dirty="0">
                <a:solidFill>
                  <a:schemeClr val="bg1"/>
                </a:solidFill>
                <a:latin typeface="Segoe UI Light" panose="020B0502040204020203" pitchFamily="34" charset="0"/>
                <a:cs typeface="Segoe UI Light" panose="020B0502040204020203" pitchFamily="34" charset="0"/>
              </a:rPr>
              <a:t>Pregnancy/Hospital Alerts</a:t>
            </a:r>
          </a:p>
        </p:txBody>
      </p:sp>
    </p:spTree>
    <p:extLst>
      <p:ext uri="{BB962C8B-B14F-4D97-AF65-F5344CB8AC3E}">
        <p14:creationId xmlns:p14="http://schemas.microsoft.com/office/powerpoint/2010/main" val="332420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EA0C3AC-2A72-484B-B07D-F2CC519F12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6">
            <a:extLst>
              <a:ext uri="{FF2B5EF4-FFF2-40B4-BE49-F238E27FC236}">
                <a16:creationId xmlns:a16="http://schemas.microsoft.com/office/drawing/2014/main" id="{986477EF-3991-4D07-9F11-9E887C340C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0" y="4672012"/>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chemeClr val="tx1">
              <a:lumMod val="85000"/>
              <a:lumOff val="15000"/>
            </a:schemeClr>
          </a:solid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2C68EA4-848D-4849-A66C-B38403DF8C8F}"/>
              </a:ext>
            </a:extLst>
          </p:cNvPr>
          <p:cNvSpPr>
            <a:spLocks noGrp="1"/>
          </p:cNvSpPr>
          <p:nvPr>
            <p:ph type="title"/>
          </p:nvPr>
        </p:nvSpPr>
        <p:spPr>
          <a:xfrm>
            <a:off x="607500" y="5270243"/>
            <a:ext cx="7928998" cy="970450"/>
          </a:xfrm>
        </p:spPr>
        <p:txBody>
          <a:bodyPr>
            <a:normAutofit/>
          </a:bodyPr>
          <a:lstStyle/>
          <a:p>
            <a:r>
              <a:rPr lang="en-US" sz="3100" b="1" dirty="0">
                <a:solidFill>
                  <a:schemeClr val="bg1"/>
                </a:solidFill>
                <a:latin typeface="Segoe UI Light" panose="020B0502040204020203" pitchFamily="34" charset="0"/>
              </a:rPr>
              <a:t>DCYF/RIDOH/First Connections </a:t>
            </a:r>
            <a:br>
              <a:rPr lang="en-US" sz="3100" b="1" dirty="0">
                <a:solidFill>
                  <a:schemeClr val="bg1"/>
                </a:solidFill>
                <a:latin typeface="Segoe UI Light" panose="020B0502040204020203" pitchFamily="34" charset="0"/>
              </a:rPr>
            </a:br>
            <a:r>
              <a:rPr lang="en-US" sz="3100" b="1" dirty="0">
                <a:solidFill>
                  <a:schemeClr val="bg1"/>
                </a:solidFill>
                <a:latin typeface="Segoe UI Light" panose="020B0502040204020203" pitchFamily="34" charset="0"/>
              </a:rPr>
              <a:t>NAS Case Conferences</a:t>
            </a:r>
            <a:endParaRPr lang="en-US" sz="3100" b="1" dirty="0">
              <a:solidFill>
                <a:schemeClr val="bg1"/>
              </a:solidFill>
              <a:latin typeface="Segoe UI Light" panose="020B0502040204020203" pitchFamily="34" charset="0"/>
              <a:ea typeface="Calibri" panose="020F0502020204030204" pitchFamily="34" charset="0"/>
            </a:endParaRPr>
          </a:p>
        </p:txBody>
      </p:sp>
      <p:sp>
        <p:nvSpPr>
          <p:cNvPr id="14" name="Rounded Rectangle 17">
            <a:extLst>
              <a:ext uri="{FF2B5EF4-FFF2-40B4-BE49-F238E27FC236}">
                <a16:creationId xmlns:a16="http://schemas.microsoft.com/office/drawing/2014/main" id="{A23F8109-B0C1-4D0F-A1B4-C89C9AD704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7810" y="995376"/>
            <a:ext cx="2413000" cy="3096358"/>
          </a:xfrm>
          <a:prstGeom prst="roundRect">
            <a:avLst>
              <a:gd name="adj" fmla="val 3513"/>
            </a:avLst>
          </a:prstGeom>
          <a:solidFill>
            <a:schemeClr val="bg1"/>
          </a:solidFill>
          <a:ln>
            <a:solidFill>
              <a:schemeClr val="tx1">
                <a:lumMod val="75000"/>
                <a:lumOff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Graphic 4" descr="Connections">
            <a:extLst>
              <a:ext uri="{FF2B5EF4-FFF2-40B4-BE49-F238E27FC236}">
                <a16:creationId xmlns:a16="http://schemas.microsoft.com/office/drawing/2014/main" id="{2A2C05BA-4D99-45C8-ABDD-EAC78CD3AB6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8752" y="1507997"/>
            <a:ext cx="2071116" cy="2071116"/>
          </a:xfrm>
          <a:prstGeom prst="rect">
            <a:avLst/>
          </a:prstGeom>
        </p:spPr>
      </p:pic>
      <p:sp>
        <p:nvSpPr>
          <p:cNvPr id="3" name="Content Placeholder 2">
            <a:extLst>
              <a:ext uri="{FF2B5EF4-FFF2-40B4-BE49-F238E27FC236}">
                <a16:creationId xmlns:a16="http://schemas.microsoft.com/office/drawing/2014/main" id="{369E79A6-5B15-41B3-A88F-FBC7346132B4}"/>
              </a:ext>
            </a:extLst>
          </p:cNvPr>
          <p:cNvSpPr>
            <a:spLocks noGrp="1"/>
          </p:cNvSpPr>
          <p:nvPr>
            <p:ph idx="1"/>
          </p:nvPr>
        </p:nvSpPr>
        <p:spPr>
          <a:xfrm>
            <a:off x="3490720" y="995376"/>
            <a:ext cx="5039243" cy="3217334"/>
          </a:xfrm>
          <a:effectLst/>
        </p:spPr>
        <p:txBody>
          <a:bodyPr anchor="ctr">
            <a:normAutofit fontScale="85000" lnSpcReduction="20000"/>
          </a:bodyPr>
          <a:lstStyle/>
          <a:p>
            <a:pPr marL="285750" indent="-285750"/>
            <a:endParaRPr lang="en-US" sz="1500" dirty="0">
              <a:latin typeface="Calibri Light" panose="020F0302020204030204" pitchFamily="34" charset="0"/>
              <a:cs typeface="Calibri Light" panose="020F0302020204030204" pitchFamily="34" charset="0"/>
            </a:endParaRPr>
          </a:p>
          <a:p>
            <a:r>
              <a:rPr lang="en-US" sz="2400" dirty="0">
                <a:latin typeface="Calibri Light" panose="020F0302020204030204" pitchFamily="34" charset="0"/>
                <a:cs typeface="Calibri Light" panose="020F0302020204030204" pitchFamily="34" charset="0"/>
              </a:rPr>
              <a:t>Multi-disciplinary conference call Tuesday and Friday mornings</a:t>
            </a:r>
          </a:p>
          <a:p>
            <a:r>
              <a:rPr lang="en-US" sz="2400" dirty="0">
                <a:latin typeface="Calibri Light" panose="020F0302020204030204" pitchFamily="34" charset="0"/>
                <a:cs typeface="Calibri Light" panose="020F0302020204030204" pitchFamily="34" charset="0"/>
              </a:rPr>
              <a:t>Includes DCYF, RIDOH, First Connections, and Recovery Coach</a:t>
            </a:r>
          </a:p>
          <a:p>
            <a:r>
              <a:rPr lang="en-US" sz="2400" dirty="0">
                <a:latin typeface="Calibri Light" panose="020F0302020204030204" pitchFamily="34" charset="0"/>
                <a:cs typeface="Calibri Light" panose="020F0302020204030204" pitchFamily="34" charset="0"/>
              </a:rPr>
              <a:t>Review all newborns at Women and Infants who are NAS or SEN including any cases subject to DCYF investigation</a:t>
            </a:r>
          </a:p>
          <a:p>
            <a:r>
              <a:rPr lang="en-US" sz="2400" dirty="0">
                <a:latin typeface="Calibri Light" panose="020F0302020204030204" pitchFamily="34" charset="0"/>
                <a:cs typeface="Calibri Light" panose="020F0302020204030204" pitchFamily="34" charset="0"/>
              </a:rPr>
              <a:t>Team discusses family functioning, any safety threats, and possible forms of assistance</a:t>
            </a:r>
          </a:p>
          <a:p>
            <a:r>
              <a:rPr lang="en-US" sz="2400" dirty="0">
                <a:latin typeface="Calibri Light" panose="020F0302020204030204" pitchFamily="34" charset="0"/>
                <a:cs typeface="Calibri Light" panose="020F0302020204030204" pitchFamily="34" charset="0"/>
              </a:rPr>
              <a:t>Follow-up with DCYF worker to help with safety decisions</a:t>
            </a:r>
          </a:p>
          <a:p>
            <a:endParaRPr lang="en-US" sz="1500" dirty="0">
              <a:latin typeface="Calibri Light" panose="020F0302020204030204" pitchFamily="34" charset="0"/>
              <a:cs typeface="Calibri Light" panose="020F0302020204030204" pitchFamily="34" charset="0"/>
            </a:endParaRPr>
          </a:p>
        </p:txBody>
      </p:sp>
      <p:sp>
        <p:nvSpPr>
          <p:cNvPr id="16" name="Title 3">
            <a:extLst>
              <a:ext uri="{FF2B5EF4-FFF2-40B4-BE49-F238E27FC236}">
                <a16:creationId xmlns:a16="http://schemas.microsoft.com/office/drawing/2014/main" id="{EDA40B90-E281-4108-8CC2-959D5F95070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7500" y="5154307"/>
            <a:ext cx="7928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2804436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68EA4-848D-4849-A66C-B38403DF8C8F}"/>
              </a:ext>
            </a:extLst>
          </p:cNvPr>
          <p:cNvSpPr>
            <a:spLocks noGrp="1"/>
          </p:cNvSpPr>
          <p:nvPr>
            <p:ph type="title"/>
          </p:nvPr>
        </p:nvSpPr>
        <p:spPr>
          <a:xfrm>
            <a:off x="840699" y="687480"/>
            <a:ext cx="5605629" cy="994172"/>
          </a:xfrm>
        </p:spPr>
        <p:txBody>
          <a:bodyPr>
            <a:normAutofit/>
          </a:bodyPr>
          <a:lstStyle/>
          <a:p>
            <a:r>
              <a:rPr lang="en-US" sz="3600" b="1" dirty="0">
                <a:latin typeface="Segoe UI Light" panose="020B0502040204020203" pitchFamily="34" charset="0"/>
              </a:rPr>
              <a:t>Fatherhood Initiative</a:t>
            </a:r>
            <a:endParaRPr lang="en-US" sz="3600" b="1" dirty="0">
              <a:latin typeface="Segoe UI Light" panose="020B0502040204020203"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369E79A6-5B15-41B3-A88F-FBC7346132B4}"/>
              </a:ext>
            </a:extLst>
          </p:cNvPr>
          <p:cNvSpPr>
            <a:spLocks noGrp="1"/>
          </p:cNvSpPr>
          <p:nvPr>
            <p:ph idx="1"/>
          </p:nvPr>
        </p:nvSpPr>
        <p:spPr>
          <a:xfrm>
            <a:off x="359815" y="1584961"/>
            <a:ext cx="5448802" cy="5120640"/>
          </a:xfrm>
        </p:spPr>
        <p:txBody>
          <a:bodyPr anchor="ctr">
            <a:normAutofit/>
          </a:bodyPr>
          <a:lstStyle/>
          <a:p>
            <a:pPr lvl="1"/>
            <a:r>
              <a:rPr lang="en-US" sz="2200" dirty="0">
                <a:latin typeface="+mj-lt"/>
                <a:cs typeface="Calibri Light" panose="020F0302020204030204" pitchFamily="34" charset="0"/>
              </a:rPr>
              <a:t>Help fathers who want to be part of their children’s lives</a:t>
            </a:r>
          </a:p>
          <a:p>
            <a:pPr lvl="1"/>
            <a:r>
              <a:rPr lang="en-US" sz="2200" dirty="0">
                <a:latin typeface="+mj-lt"/>
                <a:cs typeface="Calibri Light" panose="020F0302020204030204" pitchFamily="34" charset="0"/>
              </a:rPr>
              <a:t>Provide support and resources for fathers</a:t>
            </a:r>
          </a:p>
          <a:p>
            <a:pPr lvl="1"/>
            <a:r>
              <a:rPr lang="en-US" sz="2200" dirty="0">
                <a:latin typeface="+mj-lt"/>
                <a:cs typeface="Calibri Light" panose="020F0302020204030204" pitchFamily="34" charset="0"/>
              </a:rPr>
              <a:t>To help every child to grow up with an involved, responsible, and committed father</a:t>
            </a:r>
          </a:p>
          <a:p>
            <a:pPr lvl="1"/>
            <a:r>
              <a:rPr lang="en-US" sz="2200" dirty="0">
                <a:latin typeface="+mj-lt"/>
                <a:cs typeface="Calibri Light" panose="020F0302020204030204" pitchFamily="34" charset="0"/>
              </a:rPr>
              <a:t>Coordinated through the Parents Support Network and DCYF</a:t>
            </a:r>
          </a:p>
          <a:p>
            <a:pPr lvl="1"/>
            <a:r>
              <a:rPr lang="en-US" sz="2200" dirty="0">
                <a:latin typeface="+mj-lt"/>
                <a:cs typeface="Calibri Light" panose="020F0302020204030204" pitchFamily="34" charset="0"/>
              </a:rPr>
              <a:t>Meet in Warwick the 1</a:t>
            </a:r>
            <a:r>
              <a:rPr lang="en-US" sz="2200" baseline="30000" dirty="0">
                <a:latin typeface="+mj-lt"/>
                <a:cs typeface="Calibri Light" panose="020F0302020204030204" pitchFamily="34" charset="0"/>
              </a:rPr>
              <a:t>st</a:t>
            </a:r>
            <a:r>
              <a:rPr lang="en-US" sz="2200" dirty="0">
                <a:latin typeface="+mj-lt"/>
                <a:cs typeface="Calibri Light" panose="020F0302020204030204" pitchFamily="34" charset="0"/>
              </a:rPr>
              <a:t> and 3</a:t>
            </a:r>
            <a:r>
              <a:rPr lang="en-US" sz="2200" baseline="30000" dirty="0">
                <a:latin typeface="+mj-lt"/>
                <a:cs typeface="Calibri Light" panose="020F0302020204030204" pitchFamily="34" charset="0"/>
              </a:rPr>
              <a:t>rd</a:t>
            </a:r>
            <a:r>
              <a:rPr lang="en-US" sz="2200" dirty="0">
                <a:latin typeface="+mj-lt"/>
                <a:cs typeface="Calibri Light" panose="020F0302020204030204" pitchFamily="34" charset="0"/>
              </a:rPr>
              <a:t> Wednesday of the month</a:t>
            </a:r>
          </a:p>
          <a:p>
            <a:pPr lvl="1"/>
            <a:r>
              <a:rPr lang="en-US" sz="2200" dirty="0">
                <a:latin typeface="+mj-lt"/>
                <a:cs typeface="Calibri Light" panose="020F0302020204030204" pitchFamily="34" charset="0"/>
              </a:rPr>
              <a:t>Expanded to meet in Pawtucket, Newport and Westerly twice a month</a:t>
            </a:r>
          </a:p>
          <a:p>
            <a:pPr lvl="1"/>
            <a:r>
              <a:rPr lang="en-US" sz="2200" dirty="0">
                <a:latin typeface="+mj-lt"/>
                <a:cs typeface="Calibri Light" panose="020F0302020204030204" pitchFamily="34" charset="0"/>
              </a:rPr>
              <a:t>Guest presenters from Family Court, DCYF and other community providers</a:t>
            </a: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6" name="Graphic 5" descr="Man with kid">
            <a:extLst>
              <a:ext uri="{FF2B5EF4-FFF2-40B4-BE49-F238E27FC236}">
                <a16:creationId xmlns:a16="http://schemas.microsoft.com/office/drawing/2014/main" id="{291E8523-39C7-4AE8-8E29-1A402406306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Tree>
    <p:extLst>
      <p:ext uri="{BB962C8B-B14F-4D97-AF65-F5344CB8AC3E}">
        <p14:creationId xmlns:p14="http://schemas.microsoft.com/office/powerpoint/2010/main" val="3840078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557</Words>
  <Application>Microsoft Office PowerPoint</Application>
  <PresentationFormat>On-screen Show (4:3)</PresentationFormat>
  <Paragraphs>61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Segoe UI Light</vt:lpstr>
      <vt:lpstr>Office Theme</vt:lpstr>
      <vt:lpstr>Helping DCYF Families Impacted with Substance Use Disorders:  A Collaborative Approach  Peter Slom LCSW DCYF Substance Use Disorder Liaison </vt:lpstr>
      <vt:lpstr> Certified Peer Recovery Specialists (Coaches)</vt:lpstr>
      <vt:lpstr> Certified Peer Recovery Specialists (Coaches) continued</vt:lpstr>
      <vt:lpstr> Certified Peer Recovery Specialists (Coaches) continued</vt:lpstr>
      <vt:lpstr> Certified Peer Recovery Specialists (Coaches) continued</vt:lpstr>
      <vt:lpstr>DCYF is working in partnership with RIDOH, Women &amp; Infants. and community providers to coordinate support during pregnancy and immediately post-partum.  DCYF tracks cases coming into the CPS Hotline (1-800-RI-CHILD) expressing concerns about an unborn child.</vt:lpstr>
      <vt:lpstr>DCYF’s SUD Liaison reaches out to pregnant mothers to offer services and assistance, including the use of CPRS and help them access SUD treatment.  Helps to reduce safety threats and the need to intervene and/or remove the child at the time of birth.  Engage parents in services to begin the process of creating a safe environment for reunification if the child is removed at delivery.</vt:lpstr>
      <vt:lpstr>DCYF/RIDOH/First Connections  NAS Case Conferences</vt:lpstr>
      <vt:lpstr>Fatherhood Initiative</vt:lpstr>
      <vt:lpstr>Diversion from Family Court</vt:lpstr>
      <vt:lpstr>DCYF Service Response Teams</vt:lpstr>
      <vt:lpstr>Central Falls Community Investment Team</vt:lpstr>
      <vt:lpstr>SAFE Practice Model Family Functioning Assessment (FFA) Ongoing Family Functioning Assessment (OFFA)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Helping DCYF Families Impacted with Substance Use Disorders:  A Collaborative Approach  Peter Slom LCSW DCYF Substance Use Disorder Liaison</dc:title>
  <dc:creator>Brennan, Kelly (DCYF)</dc:creator>
  <cp:lastModifiedBy>Such, Angela (RIDOH)</cp:lastModifiedBy>
  <cp:revision>5</cp:revision>
  <dcterms:created xsi:type="dcterms:W3CDTF">2019-11-20T15:16:11Z</dcterms:created>
  <dcterms:modified xsi:type="dcterms:W3CDTF">2019-12-26T16:49:29Z</dcterms:modified>
</cp:coreProperties>
</file>