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mp4" ContentType="vide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handoutMasterIdLst>
    <p:handoutMasterId r:id="rId38"/>
  </p:handoutMasterIdLst>
  <p:sldIdLst>
    <p:sldId id="283" r:id="rId2"/>
    <p:sldId id="266" r:id="rId3"/>
    <p:sldId id="267" r:id="rId4"/>
    <p:sldId id="537" r:id="rId5"/>
    <p:sldId id="566" r:id="rId6"/>
    <p:sldId id="567" r:id="rId7"/>
    <p:sldId id="568" r:id="rId8"/>
    <p:sldId id="570" r:id="rId9"/>
    <p:sldId id="361" r:id="rId10"/>
    <p:sldId id="521" r:id="rId11"/>
    <p:sldId id="544" r:id="rId12"/>
    <p:sldId id="576" r:id="rId13"/>
    <p:sldId id="316" r:id="rId14"/>
    <p:sldId id="322" r:id="rId15"/>
    <p:sldId id="546" r:id="rId16"/>
    <p:sldId id="569" r:id="rId17"/>
    <p:sldId id="562" r:id="rId18"/>
    <p:sldId id="578" r:id="rId19"/>
    <p:sldId id="571" r:id="rId20"/>
    <p:sldId id="315" r:id="rId21"/>
    <p:sldId id="350" r:id="rId22"/>
    <p:sldId id="320" r:id="rId23"/>
    <p:sldId id="349" r:id="rId24"/>
    <p:sldId id="342" r:id="rId25"/>
    <p:sldId id="311" r:id="rId26"/>
    <p:sldId id="334" r:id="rId27"/>
    <p:sldId id="580" r:id="rId28"/>
    <p:sldId id="581" r:id="rId29"/>
    <p:sldId id="582" r:id="rId30"/>
    <p:sldId id="430" r:id="rId31"/>
    <p:sldId id="572" r:id="rId32"/>
    <p:sldId id="573" r:id="rId33"/>
    <p:sldId id="574" r:id="rId34"/>
    <p:sldId id="577" r:id="rId35"/>
    <p:sldId id="575" r:id="rId36"/>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333"/>
    <a:srgbClr val="6633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00" autoAdjust="0"/>
    <p:restoredTop sz="93143" autoAdjust="0"/>
  </p:normalViewPr>
  <p:slideViewPr>
    <p:cSldViewPr snapToGrid="0">
      <p:cViewPr varScale="1">
        <p:scale>
          <a:sx n="102" d="100"/>
          <a:sy n="102" d="100"/>
        </p:scale>
        <p:origin x="24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68" d="100"/>
        <a:sy n="168" d="100"/>
      </p:scale>
      <p:origin x="0" y="880"/>
    </p:cViewPr>
  </p:sorterViewPr>
  <p:notesViewPr>
    <p:cSldViewPr snapToGrid="0">
      <p:cViewPr varScale="1">
        <p:scale>
          <a:sx n="67" d="100"/>
          <a:sy n="67" d="100"/>
        </p:scale>
        <p:origin x="-274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169920" cy="48006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lvl1pPr>
              <a:defRPr sz="1300">
                <a:cs typeface="+mn-cs"/>
              </a:defRPr>
            </a:lvl1pPr>
          </a:lstStyle>
          <a:p>
            <a:pPr>
              <a:defRPr/>
            </a:pPr>
            <a:endParaRPr lang="en-US"/>
          </a:p>
        </p:txBody>
      </p:sp>
      <p:sp>
        <p:nvSpPr>
          <p:cNvPr id="26627" name="Rectangle 3"/>
          <p:cNvSpPr>
            <a:spLocks noGrp="1" noChangeArrowheads="1"/>
          </p:cNvSpPr>
          <p:nvPr>
            <p:ph type="dt" sz="quarter" idx="1"/>
          </p:nvPr>
        </p:nvSpPr>
        <p:spPr bwMode="auto">
          <a:xfrm>
            <a:off x="4143587" y="0"/>
            <a:ext cx="3169920" cy="48006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lvl1pPr algn="r">
              <a:defRPr sz="1300">
                <a:cs typeface="+mn-cs"/>
              </a:defRPr>
            </a:lvl1pPr>
          </a:lstStyle>
          <a:p>
            <a:pPr>
              <a:defRPr/>
            </a:pPr>
            <a:fld id="{82CC2879-E9DB-1541-8407-F85FD6995B50}" type="datetime1">
              <a:rPr lang="en-US"/>
              <a:pPr>
                <a:defRPr/>
              </a:pPr>
              <a:t>11/22/2019</a:t>
            </a:fld>
            <a:endParaRPr lang="en-US"/>
          </a:p>
        </p:txBody>
      </p:sp>
      <p:sp>
        <p:nvSpPr>
          <p:cNvPr id="26628" name="Rectangle 4"/>
          <p:cNvSpPr>
            <a:spLocks noGrp="1" noChangeArrowheads="1"/>
          </p:cNvSpPr>
          <p:nvPr>
            <p:ph type="ftr" sz="quarter" idx="2"/>
          </p:nvPr>
        </p:nvSpPr>
        <p:spPr bwMode="auto">
          <a:xfrm>
            <a:off x="0" y="9119474"/>
            <a:ext cx="3169920" cy="48006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6661" tIns="48331" rIns="96661" bIns="48331" numCol="1" anchor="b" anchorCtr="0" compatLnSpc="1">
            <a:prstTxWarp prst="textNoShape">
              <a:avLst/>
            </a:prstTxWarp>
          </a:bodyPr>
          <a:lstStyle>
            <a:lvl1pPr>
              <a:defRPr sz="1300">
                <a:cs typeface="+mn-cs"/>
              </a:defRPr>
            </a:lvl1pPr>
          </a:lstStyle>
          <a:p>
            <a:pPr>
              <a:defRPr/>
            </a:pPr>
            <a:endParaRPr lang="en-US"/>
          </a:p>
        </p:txBody>
      </p:sp>
      <p:sp>
        <p:nvSpPr>
          <p:cNvPr id="26629" name="Rectangle 5"/>
          <p:cNvSpPr>
            <a:spLocks noGrp="1" noChangeArrowheads="1"/>
          </p:cNvSpPr>
          <p:nvPr>
            <p:ph type="sldNum" sz="quarter" idx="3"/>
          </p:nvPr>
        </p:nvSpPr>
        <p:spPr bwMode="auto">
          <a:xfrm>
            <a:off x="4143587" y="9119474"/>
            <a:ext cx="3169920" cy="48006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6661" tIns="48331" rIns="96661" bIns="48331" numCol="1" anchor="b" anchorCtr="0" compatLnSpc="1">
            <a:prstTxWarp prst="textNoShape">
              <a:avLst/>
            </a:prstTxWarp>
          </a:bodyPr>
          <a:lstStyle>
            <a:lvl1pPr algn="r">
              <a:defRPr sz="1300">
                <a:cs typeface="+mn-cs"/>
              </a:defRPr>
            </a:lvl1pPr>
          </a:lstStyle>
          <a:p>
            <a:pPr>
              <a:defRPr/>
            </a:pPr>
            <a:fld id="{BA5986FE-007D-CC44-8D35-4BA3CCF0A2BE}" type="slidenum">
              <a:rPr lang="en-US"/>
              <a:pPr>
                <a:defRPr/>
              </a:pPr>
              <a:t>‹#›</a:t>
            </a:fld>
            <a:endParaRPr lang="en-US"/>
          </a:p>
        </p:txBody>
      </p:sp>
      <p:pic>
        <p:nvPicPr>
          <p:cNvPr id="14342" name="Picture 6"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41" y="240030"/>
            <a:ext cx="1132839" cy="558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066183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69920" cy="48006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lvl1pPr>
              <a:defRPr sz="1300">
                <a:cs typeface="+mn-cs"/>
              </a:defRPr>
            </a:lvl1pPr>
          </a:lstStyle>
          <a:p>
            <a:pPr>
              <a:defRPr/>
            </a:pPr>
            <a:endParaRPr lang="en-US"/>
          </a:p>
        </p:txBody>
      </p:sp>
      <p:sp>
        <p:nvSpPr>
          <p:cNvPr id="5123" name="Rectangle 3"/>
          <p:cNvSpPr>
            <a:spLocks noGrp="1" noChangeArrowheads="1"/>
          </p:cNvSpPr>
          <p:nvPr>
            <p:ph type="dt" idx="1"/>
          </p:nvPr>
        </p:nvSpPr>
        <p:spPr bwMode="auto">
          <a:xfrm>
            <a:off x="4143587" y="0"/>
            <a:ext cx="3169920" cy="48006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lvl1pPr algn="r">
              <a:defRPr sz="1300">
                <a:cs typeface="+mn-cs"/>
              </a:defRPr>
            </a:lvl1pPr>
          </a:lstStyle>
          <a:p>
            <a:pPr>
              <a:defRPr/>
            </a:pPr>
            <a:fld id="{EA1829F5-DA86-E849-AC2A-3FBC09555CE4}" type="datetime1">
              <a:rPr lang="en-US"/>
              <a:pPr>
                <a:defRPr/>
              </a:pPr>
              <a:t>11/22/2019</a:t>
            </a:fld>
            <a:endParaRPr lang="en-US"/>
          </a:p>
        </p:txBody>
      </p:sp>
      <p:sp>
        <p:nvSpPr>
          <p:cNvPr id="5124"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5125" name="Rectangle 5"/>
          <p:cNvSpPr>
            <a:spLocks noGrp="1" noChangeArrowheads="1"/>
          </p:cNvSpPr>
          <p:nvPr>
            <p:ph type="body" sz="quarter" idx="3"/>
          </p:nvPr>
        </p:nvSpPr>
        <p:spPr bwMode="auto">
          <a:xfrm>
            <a:off x="731520" y="4560570"/>
            <a:ext cx="5852160" cy="432054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9119474"/>
            <a:ext cx="3169920" cy="48006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6661" tIns="48331" rIns="96661" bIns="48331" numCol="1" anchor="b" anchorCtr="0" compatLnSpc="1">
            <a:prstTxWarp prst="textNoShape">
              <a:avLst/>
            </a:prstTxWarp>
          </a:bodyPr>
          <a:lstStyle>
            <a:lvl1pPr>
              <a:defRPr sz="1300">
                <a:cs typeface="+mn-cs"/>
              </a:defRPr>
            </a:lvl1pPr>
          </a:lstStyle>
          <a:p>
            <a:pPr>
              <a:defRPr/>
            </a:pPr>
            <a:endParaRPr lang="en-US"/>
          </a:p>
        </p:txBody>
      </p:sp>
      <p:sp>
        <p:nvSpPr>
          <p:cNvPr id="5127" name="Rectangle 7"/>
          <p:cNvSpPr>
            <a:spLocks noGrp="1" noChangeArrowheads="1"/>
          </p:cNvSpPr>
          <p:nvPr>
            <p:ph type="sldNum" sz="quarter" idx="5"/>
          </p:nvPr>
        </p:nvSpPr>
        <p:spPr bwMode="auto">
          <a:xfrm>
            <a:off x="4143587" y="9119474"/>
            <a:ext cx="3169920" cy="48006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6661" tIns="48331" rIns="96661" bIns="48331" numCol="1" anchor="b" anchorCtr="0" compatLnSpc="1">
            <a:prstTxWarp prst="textNoShape">
              <a:avLst/>
            </a:prstTxWarp>
          </a:bodyPr>
          <a:lstStyle>
            <a:lvl1pPr algn="r">
              <a:defRPr sz="1300">
                <a:cs typeface="+mn-cs"/>
              </a:defRPr>
            </a:lvl1pPr>
          </a:lstStyle>
          <a:p>
            <a:pPr>
              <a:defRPr/>
            </a:pPr>
            <a:fld id="{F2637ECC-1469-0C41-B719-B4FDE9316ADE}" type="slidenum">
              <a:rPr lang="en-US"/>
              <a:pPr>
                <a:defRPr/>
              </a:pPr>
              <a:t>‹#›</a:t>
            </a:fld>
            <a:endParaRPr lang="en-US"/>
          </a:p>
        </p:txBody>
      </p:sp>
      <p:pic>
        <p:nvPicPr>
          <p:cNvPr id="15368" name="Picture 8"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21" y="8906114"/>
            <a:ext cx="919479" cy="4533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360600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sz="quarter" idx="1"/>
          </p:nvPr>
        </p:nvSpPr>
        <p:spPr/>
        <p:txBody>
          <a:bodyPr/>
          <a:lstStyle/>
          <a:p>
            <a:pPr>
              <a:defRPr/>
            </a:pPr>
            <a:fld id="{73753D79-3DB2-C445-8F43-F84ACACA4417}" type="datetime1">
              <a:rPr lang="en-US"/>
              <a:pPr>
                <a:defRPr/>
              </a:pPr>
              <a:t>11/22/2019</a:t>
            </a:fld>
            <a:endParaRPr lang="en-US"/>
          </a:p>
        </p:txBody>
      </p:sp>
      <p:sp>
        <p:nvSpPr>
          <p:cNvPr id="7" name="Rectangle 7"/>
          <p:cNvSpPr>
            <a:spLocks noGrp="1" noChangeArrowheads="1"/>
          </p:cNvSpPr>
          <p:nvPr>
            <p:ph type="sldNum" sz="quarter" idx="5"/>
          </p:nvPr>
        </p:nvSpPr>
        <p:spPr/>
        <p:txBody>
          <a:bodyPr/>
          <a:lstStyle/>
          <a:p>
            <a:pPr>
              <a:defRPr/>
            </a:pPr>
            <a:fld id="{4BCE7C3E-91BC-7C4D-AC21-B93F4822B659}" type="slidenum">
              <a:rPr lang="en-US"/>
              <a:pPr>
                <a:defRPr/>
              </a:pPr>
              <a:t>1</a:t>
            </a:fld>
            <a:endParaRPr lang="en-US"/>
          </a:p>
        </p:txBody>
      </p:sp>
      <p:sp>
        <p:nvSpPr>
          <p:cNvPr id="2048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latin typeface="+mn-lt"/>
                <a:ea typeface="+mn-ea"/>
                <a:cs typeface="+mn-cs"/>
              </a:rPr>
              <a:t>Latent profile analysis </a:t>
            </a:r>
            <a:r>
              <a:rPr lang="en-US" sz="1300" dirty="0">
                <a:latin typeface="+mn-lt"/>
                <a:ea typeface="+mn-ea"/>
                <a:cs typeface="+mn-cs"/>
              </a:rPr>
              <a:t>was used to group infants into </a:t>
            </a:r>
            <a:r>
              <a:rPr lang="en-US" sz="1300" b="1" dirty="0">
                <a:latin typeface="+mn-lt"/>
                <a:ea typeface="+mn-ea"/>
                <a:cs typeface="+mn-cs"/>
              </a:rPr>
              <a:t>3 mutually exclusive categories </a:t>
            </a:r>
            <a:r>
              <a:rPr lang="en-US" sz="1300" dirty="0">
                <a:latin typeface="+mn-lt"/>
                <a:ea typeface="+mn-ea"/>
                <a:cs typeface="+mn-cs"/>
              </a:rPr>
              <a:t>using </a:t>
            </a:r>
            <a:r>
              <a:rPr lang="en-US" sz="1300" b="1" dirty="0">
                <a:latin typeface="+mn-lt"/>
                <a:ea typeface="+mn-ea"/>
                <a:cs typeface="+mn-cs"/>
              </a:rPr>
              <a:t>12 NNNS summary scores.  </a:t>
            </a:r>
          </a:p>
          <a:p>
            <a:endParaRPr lang="en-US" sz="1300" b="1" dirty="0">
              <a:latin typeface="+mn-lt"/>
              <a:ea typeface="+mn-ea"/>
              <a:cs typeface="+mn-cs"/>
            </a:endParaRPr>
          </a:p>
          <a:p>
            <a:r>
              <a:rPr lang="en-US" sz="1300" dirty="0">
                <a:latin typeface="+mn-lt"/>
                <a:ea typeface="+mn-ea"/>
                <a:cs typeface="+mn-cs"/>
              </a:rPr>
              <a:t>Membership for categorical latent profiles that represent heterogeneous subgroups was inferred from the 12 NNNS variables. LPA models with different numbers of profiles were fitted. Determination of the best model fit was assessed via Bayesian information criteria (BIC) adjusted for sample size, whereby the smallest BIC value indicates the best fit as well as minimization of cross classification probabilities. </a:t>
            </a:r>
          </a:p>
          <a:p>
            <a:endParaRPr lang="en-US" sz="1300" dirty="0">
              <a:latin typeface="+mn-lt"/>
              <a:ea typeface="+mn-ea"/>
              <a:cs typeface="+mn-cs"/>
            </a:endParaRPr>
          </a:p>
          <a:p>
            <a:r>
              <a:rPr lang="en-US" sz="1300" dirty="0">
                <a:latin typeface="+mn-lt"/>
                <a:ea typeface="+mn-ea"/>
                <a:cs typeface="+mn-cs"/>
              </a:rPr>
              <a:t>Profile validated in previous studies by Lester </a:t>
            </a:r>
            <a:endParaRPr lang="en-US" dirty="0"/>
          </a:p>
        </p:txBody>
      </p:sp>
      <p:sp>
        <p:nvSpPr>
          <p:cNvPr id="4" name="Slide Number Placeholder 3"/>
          <p:cNvSpPr>
            <a:spLocks noGrp="1"/>
          </p:cNvSpPr>
          <p:nvPr>
            <p:ph type="sldNum" sz="quarter" idx="10"/>
          </p:nvPr>
        </p:nvSpPr>
        <p:spPr/>
        <p:txBody>
          <a:bodyPr/>
          <a:lstStyle/>
          <a:p>
            <a:fld id="{38AD21ED-2357-4170-A322-2114874B593C}" type="slidenum">
              <a:rPr lang="en-US" smtClean="0"/>
              <a:t>27</a:t>
            </a:fld>
            <a:endParaRPr lang="en-US"/>
          </a:p>
        </p:txBody>
      </p:sp>
    </p:spTree>
    <p:extLst>
      <p:ext uri="{BB962C8B-B14F-4D97-AF65-F5344CB8AC3E}">
        <p14:creationId xmlns:p14="http://schemas.microsoft.com/office/powerpoint/2010/main" val="1892890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D21ED-2357-4170-A322-2114874B593C}" type="slidenum">
              <a:rPr lang="en-US" smtClean="0"/>
              <a:t>28</a:t>
            </a:fld>
            <a:endParaRPr lang="en-US"/>
          </a:p>
        </p:txBody>
      </p:sp>
    </p:spTree>
    <p:extLst>
      <p:ext uri="{BB962C8B-B14F-4D97-AF65-F5344CB8AC3E}">
        <p14:creationId xmlns:p14="http://schemas.microsoft.com/office/powerpoint/2010/main" val="4118119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compares</a:t>
            </a:r>
            <a:r>
              <a:rPr lang="en-US" baseline="0" dirty="0"/>
              <a:t> Language Composite scores for morphine treated infants to a Bayley Normative Sample</a:t>
            </a:r>
          </a:p>
          <a:p>
            <a:endParaRPr lang="en-US" baseline="0" dirty="0"/>
          </a:p>
          <a:p>
            <a:r>
              <a:rPr lang="en-US" dirty="0"/>
              <a:t>The Bayley-III normative</a:t>
            </a:r>
            <a:r>
              <a:rPr lang="en-US" baseline="0" dirty="0"/>
              <a:t> sample </a:t>
            </a:r>
            <a:r>
              <a:rPr lang="en-US" dirty="0"/>
              <a:t>has</a:t>
            </a:r>
            <a:r>
              <a:rPr lang="en-US" baseline="0" dirty="0"/>
              <a:t> a mean 100 with a standard deviation of 15 points.  Approximately 16% of the normative sample will fall below 1 standard deviation.  </a:t>
            </a:r>
          </a:p>
          <a:p>
            <a:endParaRPr lang="en-US" baseline="0" dirty="0"/>
          </a:p>
          <a:p>
            <a:r>
              <a:rPr lang="en-US" sz="1300" dirty="0">
                <a:latin typeface="Arial" pitchFamily="34" charset="0"/>
                <a:ea typeface="+mn-ea"/>
                <a:cs typeface="+mn-cs"/>
              </a:rPr>
              <a:t>For the morphine treated infants approximately 33% (12 total) scored &lt;85  or 1SD on the Bayley Language Composite.</a:t>
            </a:r>
          </a:p>
          <a:p>
            <a:endParaRPr lang="en-US" sz="1300" dirty="0">
              <a:latin typeface="Arial" pitchFamily="34" charset="0"/>
              <a:ea typeface="+mn-ea"/>
              <a:cs typeface="+mn-cs"/>
            </a:endParaRPr>
          </a:p>
          <a:p>
            <a:r>
              <a:rPr lang="en-US" sz="1300" dirty="0">
                <a:latin typeface="Arial" pitchFamily="34" charset="0"/>
                <a:ea typeface="+mn-ea"/>
                <a:cs typeface="+mn-cs"/>
              </a:rPr>
              <a:t>The 33% proportion of infants with scores &lt; 85 on the Language Composite in the morphine group is higher than the 16% in the Bayley-III normative sample (n=100), Chi Square = 4.81, </a:t>
            </a:r>
            <a:r>
              <a:rPr lang="en-US" sz="1300" i="1" dirty="0">
                <a:latin typeface="Arial" pitchFamily="34" charset="0"/>
                <a:ea typeface="+mn-ea"/>
                <a:cs typeface="+mn-cs"/>
              </a:rPr>
              <a:t>P</a:t>
            </a:r>
            <a:r>
              <a:rPr lang="en-US" sz="1300" dirty="0">
                <a:latin typeface="Arial" pitchFamily="34" charset="0"/>
                <a:ea typeface="+mn-ea"/>
                <a:cs typeface="+mn-cs"/>
              </a:rPr>
              <a:t>= .03. </a:t>
            </a:r>
            <a:endParaRPr lang="en-US" baseline="0" dirty="0"/>
          </a:p>
          <a:p>
            <a:endParaRPr lang="en-US" baseline="0" dirty="0"/>
          </a:p>
          <a:p>
            <a:endParaRPr lang="en-US" baseline="0" dirty="0"/>
          </a:p>
          <a:p>
            <a:endParaRPr lang="en-US" baseline="0" dirty="0"/>
          </a:p>
          <a:p>
            <a:endParaRPr lang="en-US" baseline="0" dirty="0"/>
          </a:p>
        </p:txBody>
      </p:sp>
      <p:sp>
        <p:nvSpPr>
          <p:cNvPr id="4" name="Date Placeholder 3"/>
          <p:cNvSpPr>
            <a:spLocks noGrp="1"/>
          </p:cNvSpPr>
          <p:nvPr>
            <p:ph type="dt" idx="10"/>
          </p:nvPr>
        </p:nvSpPr>
        <p:spPr/>
        <p:txBody>
          <a:bodyPr/>
          <a:lstStyle/>
          <a:p>
            <a:pPr>
              <a:defRPr/>
            </a:pPr>
            <a:fld id="{C77A5F29-90A7-48BE-B001-B745F61AB40B}" type="datetime1">
              <a:rPr lang="en-US" smtClean="0"/>
              <a:pPr>
                <a:defRPr/>
              </a:pPr>
              <a:t>11/22/2019</a:t>
            </a:fld>
            <a:endParaRPr lang="en-US"/>
          </a:p>
        </p:txBody>
      </p:sp>
      <p:sp>
        <p:nvSpPr>
          <p:cNvPr id="5" name="Slide Number Placeholder 4"/>
          <p:cNvSpPr>
            <a:spLocks noGrp="1"/>
          </p:cNvSpPr>
          <p:nvPr>
            <p:ph type="sldNum" sz="quarter" idx="11"/>
          </p:nvPr>
        </p:nvSpPr>
        <p:spPr/>
        <p:txBody>
          <a:bodyPr/>
          <a:lstStyle/>
          <a:p>
            <a:pPr>
              <a:defRPr/>
            </a:pPr>
            <a:fld id="{A88E981A-B864-44F3-864D-F831727C7129}" type="slidenum">
              <a:rPr lang="en-US" smtClean="0"/>
              <a:pPr>
                <a:defRPr/>
              </a:pPr>
              <a:t>30</a:t>
            </a:fld>
            <a:endParaRPr lang="en-US"/>
          </a:p>
        </p:txBody>
      </p:sp>
    </p:spTree>
    <p:extLst>
      <p:ext uri="{BB962C8B-B14F-4D97-AF65-F5344CB8AC3E}">
        <p14:creationId xmlns:p14="http://schemas.microsoft.com/office/powerpoint/2010/main" val="412701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a:latin typeface="Calibri" charset="0"/>
              </a:rPr>
              <a:t>MC</a:t>
            </a:r>
          </a:p>
        </p:txBody>
      </p:sp>
      <p:sp>
        <p:nvSpPr>
          <p:cNvPr id="10035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chemeClr val="tx1"/>
                </a:solidFill>
                <a:latin typeface="Times New Roman" charset="0"/>
                <a:ea typeface="ＭＳ Ｐゴシック" charset="0"/>
                <a:cs typeface="ＭＳ Ｐゴシック" charset="0"/>
              </a:defRPr>
            </a:lvl1pPr>
            <a:lvl2pPr marL="785329" indent="-302049">
              <a:defRPr sz="4200">
                <a:solidFill>
                  <a:schemeClr val="tx1"/>
                </a:solidFill>
                <a:latin typeface="Times New Roman" charset="0"/>
                <a:ea typeface="ＭＳ Ｐゴシック" charset="0"/>
              </a:defRPr>
            </a:lvl2pPr>
            <a:lvl3pPr marL="1208199" indent="-241639">
              <a:defRPr sz="4200">
                <a:solidFill>
                  <a:schemeClr val="tx1"/>
                </a:solidFill>
                <a:latin typeface="Times New Roman" charset="0"/>
                <a:ea typeface="ＭＳ Ｐゴシック" charset="0"/>
              </a:defRPr>
            </a:lvl3pPr>
            <a:lvl4pPr marL="1691478" indent="-241639">
              <a:defRPr sz="4200">
                <a:solidFill>
                  <a:schemeClr val="tx1"/>
                </a:solidFill>
                <a:latin typeface="Times New Roman" charset="0"/>
                <a:ea typeface="ＭＳ Ｐゴシック" charset="0"/>
              </a:defRPr>
            </a:lvl4pPr>
            <a:lvl5pPr marL="2174758" indent="-241639">
              <a:defRPr sz="4200">
                <a:solidFill>
                  <a:schemeClr val="tx1"/>
                </a:solidFill>
                <a:latin typeface="Times New Roman" charset="0"/>
                <a:ea typeface="ＭＳ Ｐゴシック" charset="0"/>
              </a:defRPr>
            </a:lvl5pPr>
            <a:lvl6pPr marL="2658037" indent="-241639" eaLnBrk="0" fontAlgn="base" hangingPunct="0">
              <a:spcBef>
                <a:spcPct val="0"/>
              </a:spcBef>
              <a:spcAft>
                <a:spcPct val="0"/>
              </a:spcAft>
              <a:defRPr sz="4200">
                <a:solidFill>
                  <a:schemeClr val="tx1"/>
                </a:solidFill>
                <a:latin typeface="Times New Roman" charset="0"/>
                <a:ea typeface="ＭＳ Ｐゴシック" charset="0"/>
              </a:defRPr>
            </a:lvl6pPr>
            <a:lvl7pPr marL="3141315" indent="-241639" eaLnBrk="0" fontAlgn="base" hangingPunct="0">
              <a:spcBef>
                <a:spcPct val="0"/>
              </a:spcBef>
              <a:spcAft>
                <a:spcPct val="0"/>
              </a:spcAft>
              <a:defRPr sz="4200">
                <a:solidFill>
                  <a:schemeClr val="tx1"/>
                </a:solidFill>
                <a:latin typeface="Times New Roman" charset="0"/>
                <a:ea typeface="ＭＳ Ｐゴシック" charset="0"/>
              </a:defRPr>
            </a:lvl7pPr>
            <a:lvl8pPr marL="3624595" indent="-241639" eaLnBrk="0" fontAlgn="base" hangingPunct="0">
              <a:spcBef>
                <a:spcPct val="0"/>
              </a:spcBef>
              <a:spcAft>
                <a:spcPct val="0"/>
              </a:spcAft>
              <a:defRPr sz="4200">
                <a:solidFill>
                  <a:schemeClr val="tx1"/>
                </a:solidFill>
                <a:latin typeface="Times New Roman" charset="0"/>
                <a:ea typeface="ＭＳ Ｐゴシック" charset="0"/>
              </a:defRPr>
            </a:lvl8pPr>
            <a:lvl9pPr marL="4107875" indent="-241639" eaLnBrk="0" fontAlgn="base" hangingPunct="0">
              <a:spcBef>
                <a:spcPct val="0"/>
              </a:spcBef>
              <a:spcAft>
                <a:spcPct val="0"/>
              </a:spcAft>
              <a:defRPr sz="4200">
                <a:solidFill>
                  <a:schemeClr val="tx1"/>
                </a:solidFill>
                <a:latin typeface="Times New Roman" charset="0"/>
                <a:ea typeface="ＭＳ Ｐゴシック" charset="0"/>
              </a:defRPr>
            </a:lvl9pPr>
          </a:lstStyle>
          <a:p>
            <a:pPr>
              <a:defRPr/>
            </a:pPr>
            <a:fld id="{31A5031C-5864-E342-A5A6-B143E633F2CA}" type="slidenum">
              <a:rPr lang="en-US" sz="1300"/>
              <a:pPr>
                <a:defRPr/>
              </a:pPr>
              <a:t>9</a:t>
            </a:fld>
            <a:endParaRPr lang="en-US" sz="1300"/>
          </a:p>
        </p:txBody>
      </p:sp>
    </p:spTree>
    <p:extLst>
      <p:ext uri="{BB962C8B-B14F-4D97-AF65-F5344CB8AC3E}">
        <p14:creationId xmlns:p14="http://schemas.microsoft.com/office/powerpoint/2010/main" val="13648830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295400" y="731838"/>
            <a:ext cx="4878388" cy="3659187"/>
          </a:xfrm>
          <a:noFill/>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1pPr>
            <a:lvl2pPr marL="800294" indent="-307805">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2pPr>
            <a:lvl3pPr marL="1231222"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3pPr>
            <a:lvl4pPr marL="1723711"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4pPr>
            <a:lvl5pPr marL="2216201"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5pPr>
            <a:lvl6pPr marL="2708689"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6pPr>
            <a:lvl7pPr marL="3201178"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7pPr>
            <a:lvl8pPr marL="3693667"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8pPr>
            <a:lvl9pPr marL="4186156"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9pPr>
          </a:lstStyle>
          <a:p>
            <a:pPr>
              <a:spcBef>
                <a:spcPct val="0"/>
              </a:spcBef>
              <a:buFont typeface="StarSymbol" charset="0"/>
              <a:buNone/>
            </a:pPr>
            <a:fld id="{7B2F958D-3001-4EFB-94D9-9E131CDC5446}" type="slidenum">
              <a:rPr lang="en-US" altLang="en-US" smtClean="0"/>
              <a:pPr>
                <a:spcBef>
                  <a:spcPct val="0"/>
                </a:spcBef>
                <a:buFont typeface="StarSymbol" charset="0"/>
                <a:buNone/>
              </a:pPr>
              <a:t>10</a:t>
            </a:fld>
            <a:endParaRPr lang="en-US" altLang="en-US"/>
          </a:p>
        </p:txBody>
      </p:sp>
    </p:spTree>
    <p:extLst>
      <p:ext uri="{BB962C8B-B14F-4D97-AF65-F5344CB8AC3E}">
        <p14:creationId xmlns:p14="http://schemas.microsoft.com/office/powerpoint/2010/main" val="3927895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295400" y="731838"/>
            <a:ext cx="4878388" cy="3659187"/>
          </a:xfrm>
          <a:noFill/>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1pPr>
            <a:lvl2pPr marL="800294" indent="-307805">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2pPr>
            <a:lvl3pPr marL="1231222"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3pPr>
            <a:lvl4pPr marL="1723711"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4pPr>
            <a:lvl5pPr marL="2216201"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5pPr>
            <a:lvl6pPr marL="2708689"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6pPr>
            <a:lvl7pPr marL="3201178"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7pPr>
            <a:lvl8pPr marL="3693667"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8pPr>
            <a:lvl9pPr marL="4186156"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9pPr>
          </a:lstStyle>
          <a:p>
            <a:pPr>
              <a:spcBef>
                <a:spcPct val="0"/>
              </a:spcBef>
              <a:buFont typeface="StarSymbol" charset="0"/>
              <a:buNone/>
            </a:pPr>
            <a:fld id="{7B2F958D-3001-4EFB-94D9-9E131CDC5446}" type="slidenum">
              <a:rPr lang="en-US" altLang="en-US" smtClean="0"/>
              <a:pPr>
                <a:spcBef>
                  <a:spcPct val="0"/>
                </a:spcBef>
                <a:buFont typeface="StarSymbol" charset="0"/>
                <a:buNone/>
              </a:pPr>
              <a:t>11</a:t>
            </a:fld>
            <a:endParaRPr lang="en-US" altLang="en-US"/>
          </a:p>
        </p:txBody>
      </p:sp>
    </p:spTree>
    <p:extLst>
      <p:ext uri="{BB962C8B-B14F-4D97-AF65-F5344CB8AC3E}">
        <p14:creationId xmlns:p14="http://schemas.microsoft.com/office/powerpoint/2010/main" val="1207641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295400" y="731838"/>
            <a:ext cx="4878388" cy="3659187"/>
          </a:xfrm>
          <a:noFill/>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1pPr>
            <a:lvl2pPr marL="800294" indent="-307805">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2pPr>
            <a:lvl3pPr marL="1231222"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3pPr>
            <a:lvl4pPr marL="1723711"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4pPr>
            <a:lvl5pPr marL="2216201"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5pPr>
            <a:lvl6pPr marL="2708689"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6pPr>
            <a:lvl7pPr marL="3201178"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7pPr>
            <a:lvl8pPr marL="3693667"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8pPr>
            <a:lvl9pPr marL="4186156"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9pPr>
          </a:lstStyle>
          <a:p>
            <a:pPr>
              <a:spcBef>
                <a:spcPct val="0"/>
              </a:spcBef>
              <a:buFont typeface="StarSymbol" charset="0"/>
              <a:buNone/>
            </a:pPr>
            <a:fld id="{7B2F958D-3001-4EFB-94D9-9E131CDC5446}" type="slidenum">
              <a:rPr lang="en-US" altLang="en-US" smtClean="0"/>
              <a:pPr>
                <a:spcBef>
                  <a:spcPct val="0"/>
                </a:spcBef>
                <a:buFont typeface="StarSymbol" charset="0"/>
                <a:buNone/>
              </a:pPr>
              <a:t>15</a:t>
            </a:fld>
            <a:endParaRPr lang="en-US" altLang="en-US"/>
          </a:p>
        </p:txBody>
      </p:sp>
    </p:spTree>
    <p:extLst>
      <p:ext uri="{BB962C8B-B14F-4D97-AF65-F5344CB8AC3E}">
        <p14:creationId xmlns:p14="http://schemas.microsoft.com/office/powerpoint/2010/main" val="15484192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295400" y="731838"/>
            <a:ext cx="4878388" cy="3659187"/>
          </a:xfrm>
          <a:noFill/>
          <a:ln/>
          <a:extLst>
            <a:ext uri="{909E8E84-426E-40dd-AFC4-6F175D3DCCD1}">
              <a14:hiddenFill xmlns:a14="http://schemas.microsoft.com/office/drawing/2010/main" xmlns="">
                <a:solidFill>
                  <a:srgbClr val="FFFFFF"/>
                </a:solidFill>
              </a14:hiddenFill>
            </a:ext>
          </a:extLst>
        </p:spPr>
      </p:sp>
      <p:sp>
        <p:nvSpPr>
          <p:cNvPr id="481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a:p>
        </p:txBody>
      </p:sp>
      <p:sp>
        <p:nvSpPr>
          <p:cNvPr id="48132" name="Slide Number Placeholder 3"/>
          <p:cNvSpPr>
            <a:spLocks noGrp="1"/>
          </p:cNvSpPr>
          <p:nvPr>
            <p:ph type="sldNum"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1pPr>
            <a:lvl2pPr marL="800294" indent="-307805">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2pPr>
            <a:lvl3pPr marL="1231222"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3pPr>
            <a:lvl4pPr marL="1723711"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4pPr>
            <a:lvl5pPr marL="2216201" indent="-246244">
              <a:spcBef>
                <a:spcPct val="30000"/>
              </a:spcBef>
              <a:buClr>
                <a:srgbClr val="000000"/>
              </a:buClr>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5pPr>
            <a:lvl6pPr marL="2708689"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6pPr>
            <a:lvl7pPr marL="3201178"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7pPr>
            <a:lvl8pPr marL="3693667"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8pPr>
            <a:lvl9pPr marL="4186156" indent="-246244" defTabSz="492489" eaLnBrk="0" fontAlgn="base" hangingPunct="0">
              <a:spcBef>
                <a:spcPct val="30000"/>
              </a:spcBef>
              <a:spcAft>
                <a:spcPct val="0"/>
              </a:spcAft>
              <a:buClr>
                <a:srgbClr val="000000"/>
              </a:buClr>
              <a:buSzPct val="100000"/>
              <a:buFont typeface="Times New Roman" pitchFamily="18" charset="0"/>
              <a:tabLst>
                <a:tab pos="779774" algn="l"/>
                <a:tab pos="1559548" algn="l"/>
                <a:tab pos="2339322" algn="l"/>
                <a:tab pos="3119096" algn="l"/>
              </a:tabLst>
              <a:defRPr sz="1300">
                <a:solidFill>
                  <a:srgbClr val="000000"/>
                </a:solidFill>
                <a:latin typeface="Times New Roman" pitchFamily="18" charset="0"/>
              </a:defRPr>
            </a:lvl9pPr>
          </a:lstStyle>
          <a:p>
            <a:pPr>
              <a:spcBef>
                <a:spcPct val="0"/>
              </a:spcBef>
              <a:buFont typeface="StarSymbol" charset="0"/>
              <a:buNone/>
            </a:pPr>
            <a:fld id="{7B2F958D-3001-4EFB-94D9-9E131CDC5446}" type="slidenum">
              <a:rPr lang="en-US" altLang="en-US" smtClean="0"/>
              <a:pPr>
                <a:spcBef>
                  <a:spcPct val="0"/>
                </a:spcBef>
                <a:buFont typeface="StarSymbol" charset="0"/>
                <a:buNone/>
              </a:pPr>
              <a:t>17</a:t>
            </a:fld>
            <a:endParaRPr lang="en-US" altLang="en-US"/>
          </a:p>
        </p:txBody>
      </p:sp>
    </p:spTree>
    <p:extLst>
      <p:ext uri="{BB962C8B-B14F-4D97-AF65-F5344CB8AC3E}">
        <p14:creationId xmlns:p14="http://schemas.microsoft.com/office/powerpoint/2010/main" val="1256889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a:extLst>
              <a:ext uri="{FF2B5EF4-FFF2-40B4-BE49-F238E27FC236}">
                <a16:creationId xmlns:a16="http://schemas.microsoft.com/office/drawing/2014/main" id="{438B608A-B077-B94E-AAF8-C001224A059C}"/>
              </a:ext>
            </a:extLst>
          </p:cNvPr>
          <p:cNvSpPr>
            <a:spLocks noGrp="1" noChangeArrowheads="1"/>
          </p:cNvSpPr>
          <p:nvPr>
            <p:ph type="dt" sz="quarter" idx="1"/>
          </p:nvPr>
        </p:nvSpPr>
        <p:spPr>
          <a:noFill/>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7A0FCD4C-C250-F74F-AD60-ECBB01491DD8}" type="datetime1">
              <a:rPr lang="en-US" altLang="en-US" smtClean="0"/>
              <a:pPr eaLnBrk="1" hangingPunct="1">
                <a:spcBef>
                  <a:spcPct val="0"/>
                </a:spcBef>
              </a:pPr>
              <a:t>11/22/2019</a:t>
            </a:fld>
            <a:endParaRPr lang="en-US" altLang="en-US"/>
          </a:p>
        </p:txBody>
      </p:sp>
      <p:sp>
        <p:nvSpPr>
          <p:cNvPr id="11267" name="Rectangle 7">
            <a:extLst>
              <a:ext uri="{FF2B5EF4-FFF2-40B4-BE49-F238E27FC236}">
                <a16:creationId xmlns:a16="http://schemas.microsoft.com/office/drawing/2014/main" id="{C214A26B-D21C-AB4B-A15C-B9A3899A800C}"/>
              </a:ext>
            </a:extLst>
          </p:cNvPr>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panose="020B0604020202020204" pitchFamily="34" charset="0"/>
              </a:defRPr>
            </a:lvl1pPr>
            <a:lvl2pPr marL="785372" indent="-302066" eaLnBrk="0" hangingPunct="0">
              <a:spcBef>
                <a:spcPct val="30000"/>
              </a:spcBef>
              <a:defRPr sz="1300">
                <a:solidFill>
                  <a:schemeClr val="tx1"/>
                </a:solidFill>
                <a:latin typeface="Arial" panose="020B0604020202020204" pitchFamily="34" charset="0"/>
              </a:defRPr>
            </a:lvl2pPr>
            <a:lvl3pPr marL="1208265" indent="-241653" eaLnBrk="0" hangingPunct="0">
              <a:spcBef>
                <a:spcPct val="30000"/>
              </a:spcBef>
              <a:defRPr sz="1300">
                <a:solidFill>
                  <a:schemeClr val="tx1"/>
                </a:solidFill>
                <a:latin typeface="Arial" panose="020B0604020202020204" pitchFamily="34" charset="0"/>
              </a:defRPr>
            </a:lvl3pPr>
            <a:lvl4pPr marL="1691571" indent="-241653" eaLnBrk="0" hangingPunct="0">
              <a:spcBef>
                <a:spcPct val="30000"/>
              </a:spcBef>
              <a:defRPr sz="1300">
                <a:solidFill>
                  <a:schemeClr val="tx1"/>
                </a:solidFill>
                <a:latin typeface="Arial" panose="020B0604020202020204" pitchFamily="34" charset="0"/>
              </a:defRPr>
            </a:lvl4pPr>
            <a:lvl5pPr marL="2174878" indent="-241653" eaLnBrk="0" hangingPunct="0">
              <a:spcBef>
                <a:spcPct val="30000"/>
              </a:spcBef>
              <a:defRPr sz="1300">
                <a:solidFill>
                  <a:schemeClr val="tx1"/>
                </a:solidFill>
                <a:latin typeface="Arial" panose="020B0604020202020204" pitchFamily="34" charset="0"/>
              </a:defRPr>
            </a:lvl5pPr>
            <a:lvl6pPr marL="2658184" indent="-241653" eaLnBrk="0" fontAlgn="base" hangingPunct="0">
              <a:spcBef>
                <a:spcPct val="30000"/>
              </a:spcBef>
              <a:spcAft>
                <a:spcPct val="0"/>
              </a:spcAft>
              <a:defRPr sz="1300">
                <a:solidFill>
                  <a:schemeClr val="tx1"/>
                </a:solidFill>
                <a:latin typeface="Arial" panose="020B0604020202020204" pitchFamily="34" charset="0"/>
              </a:defRPr>
            </a:lvl6pPr>
            <a:lvl7pPr marL="3141490" indent="-241653" eaLnBrk="0" fontAlgn="base" hangingPunct="0">
              <a:spcBef>
                <a:spcPct val="30000"/>
              </a:spcBef>
              <a:spcAft>
                <a:spcPct val="0"/>
              </a:spcAft>
              <a:defRPr sz="1300">
                <a:solidFill>
                  <a:schemeClr val="tx1"/>
                </a:solidFill>
                <a:latin typeface="Arial" panose="020B0604020202020204" pitchFamily="34" charset="0"/>
              </a:defRPr>
            </a:lvl7pPr>
            <a:lvl8pPr marL="3624796" indent="-241653" eaLnBrk="0" fontAlgn="base" hangingPunct="0">
              <a:spcBef>
                <a:spcPct val="30000"/>
              </a:spcBef>
              <a:spcAft>
                <a:spcPct val="0"/>
              </a:spcAft>
              <a:defRPr sz="1300">
                <a:solidFill>
                  <a:schemeClr val="tx1"/>
                </a:solidFill>
                <a:latin typeface="Arial" panose="020B0604020202020204" pitchFamily="34" charset="0"/>
              </a:defRPr>
            </a:lvl8pPr>
            <a:lvl9pPr marL="4108102" indent="-241653" eaLnBrk="0" fontAlgn="base" hangingPunct="0">
              <a:spcBef>
                <a:spcPct val="30000"/>
              </a:spcBef>
              <a:spcAft>
                <a:spcPct val="0"/>
              </a:spcAft>
              <a:defRPr sz="1300">
                <a:solidFill>
                  <a:schemeClr val="tx1"/>
                </a:solidFill>
                <a:latin typeface="Arial" panose="020B0604020202020204" pitchFamily="34" charset="0"/>
              </a:defRPr>
            </a:lvl9pPr>
          </a:lstStyle>
          <a:p>
            <a:pPr eaLnBrk="1" hangingPunct="1">
              <a:spcBef>
                <a:spcPct val="0"/>
              </a:spcBef>
            </a:pPr>
            <a:fld id="{90B0FC5B-783D-B14C-A333-D41F656CA8FC}" type="slidenum">
              <a:rPr lang="en-US" altLang="en-US"/>
              <a:pPr eaLnBrk="1" hangingPunct="1">
                <a:spcBef>
                  <a:spcPct val="0"/>
                </a:spcBef>
              </a:pPr>
              <a:t>18</a:t>
            </a:fld>
            <a:endParaRPr lang="en-US" altLang="en-US"/>
          </a:p>
        </p:txBody>
      </p:sp>
      <p:sp>
        <p:nvSpPr>
          <p:cNvPr id="11268" name="Rectangle 2">
            <a:extLst>
              <a:ext uri="{FF2B5EF4-FFF2-40B4-BE49-F238E27FC236}">
                <a16:creationId xmlns:a16="http://schemas.microsoft.com/office/drawing/2014/main" id="{F4B2A4F4-B0CC-B94B-A884-E19A37868F81}"/>
              </a:ext>
            </a:extLst>
          </p:cNvPr>
          <p:cNvSpPr>
            <a:spLocks noGrp="1" noRot="1" noChangeAspect="1" noChangeArrowheads="1" noTextEdit="1"/>
          </p:cNvSpPr>
          <p:nvPr>
            <p:ph type="sldImg"/>
          </p:nvPr>
        </p:nvSpPr>
        <p:spPr>
          <a:ln/>
        </p:spPr>
      </p:sp>
      <p:sp>
        <p:nvSpPr>
          <p:cNvPr id="11269" name="Rectangle 3">
            <a:extLst>
              <a:ext uri="{FF2B5EF4-FFF2-40B4-BE49-F238E27FC236}">
                <a16:creationId xmlns:a16="http://schemas.microsoft.com/office/drawing/2014/main" id="{5105AA3B-BB47-3D41-9B01-ADC1DC4F4387}"/>
              </a:ext>
            </a:extLst>
          </p:cNvPr>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6242031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00355" name="Notes Placeholder 2"/>
          <p:cNvSpPr>
            <a:spLocks noGrp="1"/>
          </p:cNvSpPr>
          <p:nvPr>
            <p:ph type="body" idx="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defRPr/>
            </a:pPr>
            <a:r>
              <a:rPr lang="en-US">
                <a:latin typeface="Calibri" charset="0"/>
              </a:rPr>
              <a:t>MC</a:t>
            </a:r>
          </a:p>
        </p:txBody>
      </p:sp>
      <p:sp>
        <p:nvSpPr>
          <p:cNvPr id="100356" name="Slide Number Placeholder 3"/>
          <p:cNvSpPr>
            <a:spLocks noGrp="1"/>
          </p:cNvSpPr>
          <p:nvPr>
            <p:ph type="sldNum" sz="quarter" idx="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4200">
                <a:solidFill>
                  <a:schemeClr val="tx1"/>
                </a:solidFill>
                <a:latin typeface="Times New Roman" charset="0"/>
                <a:ea typeface="ＭＳ Ｐゴシック" charset="0"/>
                <a:cs typeface="ＭＳ Ｐゴシック" charset="0"/>
              </a:defRPr>
            </a:lvl1pPr>
            <a:lvl2pPr marL="785329" indent="-302049">
              <a:defRPr sz="4200">
                <a:solidFill>
                  <a:schemeClr val="tx1"/>
                </a:solidFill>
                <a:latin typeface="Times New Roman" charset="0"/>
                <a:ea typeface="ＭＳ Ｐゴシック" charset="0"/>
              </a:defRPr>
            </a:lvl2pPr>
            <a:lvl3pPr marL="1208199" indent="-241639">
              <a:defRPr sz="4200">
                <a:solidFill>
                  <a:schemeClr val="tx1"/>
                </a:solidFill>
                <a:latin typeface="Times New Roman" charset="0"/>
                <a:ea typeface="ＭＳ Ｐゴシック" charset="0"/>
              </a:defRPr>
            </a:lvl3pPr>
            <a:lvl4pPr marL="1691478" indent="-241639">
              <a:defRPr sz="4200">
                <a:solidFill>
                  <a:schemeClr val="tx1"/>
                </a:solidFill>
                <a:latin typeface="Times New Roman" charset="0"/>
                <a:ea typeface="ＭＳ Ｐゴシック" charset="0"/>
              </a:defRPr>
            </a:lvl4pPr>
            <a:lvl5pPr marL="2174758" indent="-241639">
              <a:defRPr sz="4200">
                <a:solidFill>
                  <a:schemeClr val="tx1"/>
                </a:solidFill>
                <a:latin typeface="Times New Roman" charset="0"/>
                <a:ea typeface="ＭＳ Ｐゴシック" charset="0"/>
              </a:defRPr>
            </a:lvl5pPr>
            <a:lvl6pPr marL="2658037" indent="-241639" eaLnBrk="0" fontAlgn="base" hangingPunct="0">
              <a:spcBef>
                <a:spcPct val="0"/>
              </a:spcBef>
              <a:spcAft>
                <a:spcPct val="0"/>
              </a:spcAft>
              <a:defRPr sz="4200">
                <a:solidFill>
                  <a:schemeClr val="tx1"/>
                </a:solidFill>
                <a:latin typeface="Times New Roman" charset="0"/>
                <a:ea typeface="ＭＳ Ｐゴシック" charset="0"/>
              </a:defRPr>
            </a:lvl6pPr>
            <a:lvl7pPr marL="3141315" indent="-241639" eaLnBrk="0" fontAlgn="base" hangingPunct="0">
              <a:spcBef>
                <a:spcPct val="0"/>
              </a:spcBef>
              <a:spcAft>
                <a:spcPct val="0"/>
              </a:spcAft>
              <a:defRPr sz="4200">
                <a:solidFill>
                  <a:schemeClr val="tx1"/>
                </a:solidFill>
                <a:latin typeface="Times New Roman" charset="0"/>
                <a:ea typeface="ＭＳ Ｐゴシック" charset="0"/>
              </a:defRPr>
            </a:lvl7pPr>
            <a:lvl8pPr marL="3624595" indent="-241639" eaLnBrk="0" fontAlgn="base" hangingPunct="0">
              <a:spcBef>
                <a:spcPct val="0"/>
              </a:spcBef>
              <a:spcAft>
                <a:spcPct val="0"/>
              </a:spcAft>
              <a:defRPr sz="4200">
                <a:solidFill>
                  <a:schemeClr val="tx1"/>
                </a:solidFill>
                <a:latin typeface="Times New Roman" charset="0"/>
                <a:ea typeface="ＭＳ Ｐゴシック" charset="0"/>
              </a:defRPr>
            </a:lvl8pPr>
            <a:lvl9pPr marL="4107875" indent="-241639" eaLnBrk="0" fontAlgn="base" hangingPunct="0">
              <a:spcBef>
                <a:spcPct val="0"/>
              </a:spcBef>
              <a:spcAft>
                <a:spcPct val="0"/>
              </a:spcAft>
              <a:defRPr sz="4200">
                <a:solidFill>
                  <a:schemeClr val="tx1"/>
                </a:solidFill>
                <a:latin typeface="Times New Roman" charset="0"/>
                <a:ea typeface="ＭＳ Ｐゴシック" charset="0"/>
              </a:defRPr>
            </a:lvl9pPr>
          </a:lstStyle>
          <a:p>
            <a:pPr>
              <a:defRPr/>
            </a:pPr>
            <a:fld id="{15F6B6F2-C7B6-8F45-B5BC-CEF650A5CD36}" type="slidenum">
              <a:rPr lang="en-US" sz="1300"/>
              <a:pPr>
                <a:defRPr/>
              </a:pPr>
              <a:t>20</a:t>
            </a:fld>
            <a:endParaRPr 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Create</a:t>
            </a:r>
            <a:r>
              <a:rPr lang="en-US" baseline="0" dirty="0"/>
              <a:t> a table From scratch</a:t>
            </a:r>
            <a:endParaRPr lang="en-US" dirty="0"/>
          </a:p>
        </p:txBody>
      </p:sp>
      <p:sp>
        <p:nvSpPr>
          <p:cNvPr id="4" name="Slide Number Placeholder 3"/>
          <p:cNvSpPr>
            <a:spLocks noGrp="1"/>
          </p:cNvSpPr>
          <p:nvPr>
            <p:ph type="sldNum" sz="quarter" idx="10"/>
          </p:nvPr>
        </p:nvSpPr>
        <p:spPr/>
        <p:txBody>
          <a:bodyPr/>
          <a:lstStyle/>
          <a:p>
            <a:fld id="{38AD21ED-2357-4170-A322-2114874B593C}" type="slidenum">
              <a:rPr lang="en-US" smtClean="0"/>
              <a:t>26</a:t>
            </a:fld>
            <a:endParaRPr lang="en-US"/>
          </a:p>
        </p:txBody>
      </p:sp>
    </p:spTree>
    <p:extLst>
      <p:ext uri="{BB962C8B-B14F-4D97-AF65-F5344CB8AC3E}">
        <p14:creationId xmlns:p14="http://schemas.microsoft.com/office/powerpoint/2010/main" val="4018480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p:cNvSpPr>
            <a:spLocks noChangeArrowheads="1"/>
          </p:cNvSpPr>
          <p:nvPr userDrawn="1"/>
        </p:nvSpPr>
        <p:spPr bwMode="auto">
          <a:xfrm>
            <a:off x="315913" y="228600"/>
            <a:ext cx="228600" cy="6400800"/>
          </a:xfrm>
          <a:prstGeom prst="rect">
            <a:avLst/>
          </a:prstGeom>
          <a:noFill/>
          <a:ln w="9525">
            <a:solidFill>
              <a:schemeClr val="bg2"/>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 name="Rectangle 8"/>
          <p:cNvSpPr>
            <a:spLocks noChangeArrowheads="1"/>
          </p:cNvSpPr>
          <p:nvPr userDrawn="1"/>
        </p:nvSpPr>
        <p:spPr bwMode="auto">
          <a:xfrm flipV="1">
            <a:off x="0" y="0"/>
            <a:ext cx="9144000" cy="304800"/>
          </a:xfrm>
          <a:prstGeom prst="rect">
            <a:avLst/>
          </a:prstGeom>
          <a:solidFill>
            <a:srgbClr val="CC0000"/>
          </a:solidFill>
          <a:ln w="9525">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defRPr/>
            </a:pPr>
            <a:endParaRPr lang="en-US">
              <a:solidFill>
                <a:srgbClr val="CC0000"/>
              </a:solidFill>
              <a:cs typeface="+mn-cs"/>
            </a:endParaRPr>
          </a:p>
        </p:txBody>
      </p:sp>
      <p:pic>
        <p:nvPicPr>
          <p:cNvPr id="6" name="Picture 9" descr="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19800"/>
            <a:ext cx="1447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9698" name="Rectangle 2"/>
          <p:cNvSpPr>
            <a:spLocks noGrp="1" noChangeArrowheads="1"/>
          </p:cNvSpPr>
          <p:nvPr>
            <p:ph type="ctrTitle"/>
          </p:nvPr>
        </p:nvSpPr>
        <p:spPr>
          <a:xfrm>
            <a:off x="685800" y="2130425"/>
            <a:ext cx="7772400" cy="1470025"/>
          </a:xfrm>
        </p:spPr>
        <p:txBody>
          <a:bodyPr/>
          <a:lstStyle>
            <a:lvl1pPr>
              <a:defRPr/>
            </a:lvl1pPr>
          </a:lstStyle>
          <a:p>
            <a:pPr lvl="0"/>
            <a:r>
              <a:rPr lang="en-US" noProof="0"/>
              <a:t>Click to edit Master title style</a:t>
            </a:r>
          </a:p>
        </p:txBody>
      </p:sp>
      <p:sp>
        <p:nvSpPr>
          <p:cNvPr id="29699" name="Rectangle 3"/>
          <p:cNvSpPr>
            <a:spLocks noGrp="1" noChangeArrowheads="1"/>
          </p:cNvSpPr>
          <p:nvPr>
            <p:ph type="subTitle" idx="1"/>
          </p:nvPr>
        </p:nvSpPr>
        <p:spPr>
          <a:xfrm>
            <a:off x="1371600" y="3886200"/>
            <a:ext cx="6400800" cy="1752600"/>
          </a:xfrm>
        </p:spPr>
        <p:txBody>
          <a:bodyPr/>
          <a:lstStyle>
            <a:lvl1pPr marL="0" indent="0">
              <a:buFont typeface="Wingdings" charset="0"/>
              <a:buNone/>
              <a:defRPr/>
            </a:lvl1pPr>
          </a:lstStyle>
          <a:p>
            <a:pPr lvl="0"/>
            <a:r>
              <a:rPr lang="en-US" noProof="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6BCF51B5-7A36-2343-8EDF-E158018E1ACA}" type="slidenum">
              <a:rPr lang="en-US"/>
              <a:pPr>
                <a:defRPr/>
              </a:pPr>
              <a:t>‹#›</a:t>
            </a:fld>
            <a:endParaRPr lang="en-US"/>
          </a:p>
        </p:txBody>
      </p:sp>
    </p:spTree>
    <p:extLst>
      <p:ext uri="{BB962C8B-B14F-4D97-AF65-F5344CB8AC3E}">
        <p14:creationId xmlns:p14="http://schemas.microsoft.com/office/powerpoint/2010/main" val="1120330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1DDF2E-F5A8-D744-B2F6-46C1BFF2EBA1}" type="slidenum">
              <a:rPr lang="en-US"/>
              <a:pPr>
                <a:defRPr/>
              </a:pPr>
              <a:t>‹#›</a:t>
            </a:fld>
            <a:endParaRPr lang="en-US"/>
          </a:p>
        </p:txBody>
      </p:sp>
    </p:spTree>
    <p:extLst>
      <p:ext uri="{BB962C8B-B14F-4D97-AF65-F5344CB8AC3E}">
        <p14:creationId xmlns:p14="http://schemas.microsoft.com/office/powerpoint/2010/main" val="1502280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699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699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4F6E40-8C7D-7D46-9490-468B3290908E}" type="slidenum">
              <a:rPr lang="en-US"/>
              <a:pPr>
                <a:defRPr/>
              </a:pPr>
              <a:t>‹#›</a:t>
            </a:fld>
            <a:endParaRPr lang="en-US"/>
          </a:p>
        </p:txBody>
      </p:sp>
    </p:spTree>
    <p:extLst>
      <p:ext uri="{BB962C8B-B14F-4D97-AF65-F5344CB8AC3E}">
        <p14:creationId xmlns:p14="http://schemas.microsoft.com/office/powerpoint/2010/main" val="2291540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4478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901B566-CFCD-0549-9A3B-6AE19EF57228}" type="slidenum">
              <a:rPr lang="en-US"/>
              <a:pPr>
                <a:defRPr/>
              </a:pPr>
              <a:t>‹#›</a:t>
            </a:fld>
            <a:endParaRPr lang="en-US"/>
          </a:p>
        </p:txBody>
      </p:sp>
    </p:spTree>
    <p:extLst>
      <p:ext uri="{BB962C8B-B14F-4D97-AF65-F5344CB8AC3E}">
        <p14:creationId xmlns:p14="http://schemas.microsoft.com/office/powerpoint/2010/main" val="316582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5BCC0C-7387-AB47-8CEC-DF2FDDBE08CD}" type="slidenum">
              <a:rPr lang="en-US"/>
              <a:pPr>
                <a:defRPr/>
              </a:pPr>
              <a:t>‹#›</a:t>
            </a:fld>
            <a:endParaRPr lang="en-US"/>
          </a:p>
        </p:txBody>
      </p:sp>
    </p:spTree>
    <p:extLst>
      <p:ext uri="{BB962C8B-B14F-4D97-AF65-F5344CB8AC3E}">
        <p14:creationId xmlns:p14="http://schemas.microsoft.com/office/powerpoint/2010/main" val="2561762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43E124-5B7C-0342-95F5-A82823B78288}" type="slidenum">
              <a:rPr lang="en-US"/>
              <a:pPr>
                <a:defRPr/>
              </a:pPr>
              <a:t>‹#›</a:t>
            </a:fld>
            <a:endParaRPr lang="en-US"/>
          </a:p>
        </p:txBody>
      </p:sp>
    </p:spTree>
    <p:extLst>
      <p:ext uri="{BB962C8B-B14F-4D97-AF65-F5344CB8AC3E}">
        <p14:creationId xmlns:p14="http://schemas.microsoft.com/office/powerpoint/2010/main" val="1427780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68B0CF-7311-8042-9F37-11D4B7D6A3D8}" type="slidenum">
              <a:rPr lang="en-US"/>
              <a:pPr>
                <a:defRPr/>
              </a:pPr>
              <a:t>‹#›</a:t>
            </a:fld>
            <a:endParaRPr lang="en-US"/>
          </a:p>
        </p:txBody>
      </p:sp>
    </p:spTree>
    <p:extLst>
      <p:ext uri="{BB962C8B-B14F-4D97-AF65-F5344CB8AC3E}">
        <p14:creationId xmlns:p14="http://schemas.microsoft.com/office/powerpoint/2010/main" val="156181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5707C7-5085-CC46-9EA7-4C0D03E51F0A}" type="slidenum">
              <a:rPr lang="en-US"/>
              <a:pPr>
                <a:defRPr/>
              </a:pPr>
              <a:t>‹#›</a:t>
            </a:fld>
            <a:endParaRPr lang="en-US"/>
          </a:p>
        </p:txBody>
      </p:sp>
    </p:spTree>
    <p:extLst>
      <p:ext uri="{BB962C8B-B14F-4D97-AF65-F5344CB8AC3E}">
        <p14:creationId xmlns:p14="http://schemas.microsoft.com/office/powerpoint/2010/main" val="2648624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45DCA30-7A36-004C-9A06-525935153EB7}" type="slidenum">
              <a:rPr lang="en-US"/>
              <a:pPr>
                <a:defRPr/>
              </a:pPr>
              <a:t>‹#›</a:t>
            </a:fld>
            <a:endParaRPr lang="en-US"/>
          </a:p>
        </p:txBody>
      </p:sp>
    </p:spTree>
    <p:extLst>
      <p:ext uri="{BB962C8B-B14F-4D97-AF65-F5344CB8AC3E}">
        <p14:creationId xmlns:p14="http://schemas.microsoft.com/office/powerpoint/2010/main" val="2734527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1B034AF-90A9-B947-A8F3-9EAD2A15D6DA}" type="slidenum">
              <a:rPr lang="en-US"/>
              <a:pPr>
                <a:defRPr/>
              </a:pPr>
              <a:t>‹#›</a:t>
            </a:fld>
            <a:endParaRPr lang="en-US"/>
          </a:p>
        </p:txBody>
      </p:sp>
    </p:spTree>
    <p:extLst>
      <p:ext uri="{BB962C8B-B14F-4D97-AF65-F5344CB8AC3E}">
        <p14:creationId xmlns:p14="http://schemas.microsoft.com/office/powerpoint/2010/main" val="298015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FE76031-5781-D543-B281-E2D32C3E2881}" type="slidenum">
              <a:rPr lang="en-US"/>
              <a:pPr>
                <a:defRPr/>
              </a:pPr>
              <a:t>‹#›</a:t>
            </a:fld>
            <a:endParaRPr lang="en-US"/>
          </a:p>
        </p:txBody>
      </p:sp>
    </p:spTree>
    <p:extLst>
      <p:ext uri="{BB962C8B-B14F-4D97-AF65-F5344CB8AC3E}">
        <p14:creationId xmlns:p14="http://schemas.microsoft.com/office/powerpoint/2010/main" val="968230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A93872C-A1EC-A544-AEEA-2BA6752D4CB3}" type="slidenum">
              <a:rPr lang="en-US"/>
              <a:pPr>
                <a:defRPr/>
              </a:pPr>
              <a:t>‹#›</a:t>
            </a:fld>
            <a:endParaRPr lang="en-US"/>
          </a:p>
        </p:txBody>
      </p:sp>
    </p:spTree>
    <p:extLst>
      <p:ext uri="{BB962C8B-B14F-4D97-AF65-F5344CB8AC3E}">
        <p14:creationId xmlns:p14="http://schemas.microsoft.com/office/powerpoint/2010/main" val="609431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447800"/>
            <a:ext cx="8229600" cy="4525963"/>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9F171FC2-0B8C-4D43-BCF3-00547AB5B8E7}" type="slidenum">
              <a:rPr lang="en-US"/>
              <a:pPr>
                <a:defRPr/>
              </a:pPr>
              <a:t>‹#›</a:t>
            </a:fld>
            <a:endParaRPr lang="en-US"/>
          </a:p>
        </p:txBody>
      </p:sp>
      <p:sp>
        <p:nvSpPr>
          <p:cNvPr id="1032" name="Rectangle 8"/>
          <p:cNvSpPr>
            <a:spLocks noChangeArrowheads="1"/>
          </p:cNvSpPr>
          <p:nvPr userDrawn="1"/>
        </p:nvSpPr>
        <p:spPr bwMode="auto">
          <a:xfrm>
            <a:off x="304800" y="228600"/>
            <a:ext cx="228600" cy="6400800"/>
          </a:xfrm>
          <a:prstGeom prst="rect">
            <a:avLst/>
          </a:prstGeom>
          <a:noFill/>
          <a:ln w="9525">
            <a:solidFill>
              <a:schemeClr val="bg2"/>
            </a:solidFill>
            <a:miter lim="800000"/>
            <a:headEnd/>
            <a:tailEnd/>
          </a:ln>
          <a:effectLst/>
          <a:extLst>
            <a:ext uri="{909E8E84-426E-40dd-AFC4-6F175D3DCCD1}">
              <a14:hiddenFill xmlns:a14="http://schemas.microsoft.com/office/drawing/2010/main" xmlns="">
                <a:solidFill>
                  <a:schemeClr val="bg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033" name="Rectangle 9"/>
          <p:cNvSpPr>
            <a:spLocks noChangeArrowheads="1"/>
          </p:cNvSpPr>
          <p:nvPr userDrawn="1"/>
        </p:nvSpPr>
        <p:spPr bwMode="auto">
          <a:xfrm flipV="1">
            <a:off x="0" y="0"/>
            <a:ext cx="9144000" cy="304800"/>
          </a:xfrm>
          <a:prstGeom prst="rect">
            <a:avLst/>
          </a:prstGeom>
          <a:solidFill>
            <a:srgbClr val="CC0000"/>
          </a:solidFill>
          <a:ln w="9525">
            <a:solidFill>
              <a:schemeClr val="bg2"/>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rot="10800000" wrap="none" anchor="ctr"/>
          <a:lstStyle/>
          <a:p>
            <a:pPr algn="ctr">
              <a:defRPr/>
            </a:pPr>
            <a:endParaRPr lang="en-US">
              <a:solidFill>
                <a:srgbClr val="CC0000"/>
              </a:solidFill>
              <a:cs typeface="+mn-cs"/>
            </a:endParaRPr>
          </a:p>
        </p:txBody>
      </p:sp>
      <p:pic>
        <p:nvPicPr>
          <p:cNvPr id="2" name="Picture 14" descr="logo"/>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228600" y="6019800"/>
            <a:ext cx="1447800" cy="723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l" rtl="0" eaLnBrk="0" fontAlgn="base" hangingPunct="0">
        <a:spcBef>
          <a:spcPct val="0"/>
        </a:spcBef>
        <a:spcAft>
          <a:spcPct val="0"/>
        </a:spcAft>
        <a:defRPr sz="3200" b="1">
          <a:solidFill>
            <a:schemeClr val="tx1"/>
          </a:solidFill>
          <a:latin typeface="+mj-lt"/>
          <a:ea typeface="+mj-ea"/>
          <a:cs typeface="ＭＳ Ｐゴシック" charset="0"/>
        </a:defRPr>
      </a:lvl1pPr>
      <a:lvl2pPr algn="l" rtl="0" eaLnBrk="0" fontAlgn="base" hangingPunct="0">
        <a:spcBef>
          <a:spcPct val="0"/>
        </a:spcBef>
        <a:spcAft>
          <a:spcPct val="0"/>
        </a:spcAft>
        <a:defRPr sz="3200" b="1">
          <a:solidFill>
            <a:schemeClr val="tx1"/>
          </a:solidFill>
          <a:latin typeface="Arial" charset="0"/>
          <a:ea typeface="ＭＳ Ｐゴシック" charset="0"/>
          <a:cs typeface="ＭＳ Ｐゴシック" charset="0"/>
        </a:defRPr>
      </a:lvl2pPr>
      <a:lvl3pPr algn="l" rtl="0" eaLnBrk="0" fontAlgn="base" hangingPunct="0">
        <a:spcBef>
          <a:spcPct val="0"/>
        </a:spcBef>
        <a:spcAft>
          <a:spcPct val="0"/>
        </a:spcAft>
        <a:defRPr sz="3200" b="1">
          <a:solidFill>
            <a:schemeClr val="tx1"/>
          </a:solidFill>
          <a:latin typeface="Arial" charset="0"/>
          <a:ea typeface="ＭＳ Ｐゴシック" charset="0"/>
          <a:cs typeface="ＭＳ Ｐゴシック" charset="0"/>
        </a:defRPr>
      </a:lvl3pPr>
      <a:lvl4pPr algn="l" rtl="0" eaLnBrk="0" fontAlgn="base" hangingPunct="0">
        <a:spcBef>
          <a:spcPct val="0"/>
        </a:spcBef>
        <a:spcAft>
          <a:spcPct val="0"/>
        </a:spcAft>
        <a:defRPr sz="3200" b="1">
          <a:solidFill>
            <a:schemeClr val="tx1"/>
          </a:solidFill>
          <a:latin typeface="Arial" charset="0"/>
          <a:ea typeface="ＭＳ Ｐゴシック" charset="0"/>
          <a:cs typeface="ＭＳ Ｐゴシック" charset="0"/>
        </a:defRPr>
      </a:lvl4pPr>
      <a:lvl5pPr algn="l" rtl="0" eaLnBrk="0" fontAlgn="base" hangingPunct="0">
        <a:spcBef>
          <a:spcPct val="0"/>
        </a:spcBef>
        <a:spcAft>
          <a:spcPct val="0"/>
        </a:spcAft>
        <a:defRPr sz="3200" b="1">
          <a:solidFill>
            <a:schemeClr val="tx1"/>
          </a:solidFill>
          <a:latin typeface="Arial" charset="0"/>
          <a:ea typeface="ＭＳ Ｐゴシック" charset="0"/>
          <a:cs typeface="ＭＳ Ｐゴシック" charset="0"/>
        </a:defRPr>
      </a:lvl5pPr>
      <a:lvl6pPr marL="457200" algn="l" rtl="0" fontAlgn="base">
        <a:spcBef>
          <a:spcPct val="0"/>
        </a:spcBef>
        <a:spcAft>
          <a:spcPct val="0"/>
        </a:spcAft>
        <a:defRPr sz="3200" b="1">
          <a:solidFill>
            <a:schemeClr val="tx1"/>
          </a:solidFill>
          <a:latin typeface="Arial" charset="0"/>
          <a:ea typeface="ＭＳ Ｐゴシック" charset="0"/>
        </a:defRPr>
      </a:lvl6pPr>
      <a:lvl7pPr marL="914400" algn="l" rtl="0" fontAlgn="base">
        <a:spcBef>
          <a:spcPct val="0"/>
        </a:spcBef>
        <a:spcAft>
          <a:spcPct val="0"/>
        </a:spcAft>
        <a:defRPr sz="3200" b="1">
          <a:solidFill>
            <a:schemeClr val="tx1"/>
          </a:solidFill>
          <a:latin typeface="Arial" charset="0"/>
          <a:ea typeface="ＭＳ Ｐゴシック" charset="0"/>
        </a:defRPr>
      </a:lvl7pPr>
      <a:lvl8pPr marL="1371600" algn="l" rtl="0" fontAlgn="base">
        <a:spcBef>
          <a:spcPct val="0"/>
        </a:spcBef>
        <a:spcAft>
          <a:spcPct val="0"/>
        </a:spcAft>
        <a:defRPr sz="3200" b="1">
          <a:solidFill>
            <a:schemeClr val="tx1"/>
          </a:solidFill>
          <a:latin typeface="Arial" charset="0"/>
          <a:ea typeface="ＭＳ Ｐゴシック" charset="0"/>
        </a:defRPr>
      </a:lvl8pPr>
      <a:lvl9pPr marL="1828800" algn="l" rtl="0" fontAlgn="base">
        <a:spcBef>
          <a:spcPct val="0"/>
        </a:spcBef>
        <a:spcAft>
          <a:spcPct val="0"/>
        </a:spcAft>
        <a:defRPr sz="3200" b="1">
          <a:solidFill>
            <a:schemeClr val="tx1"/>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CC0000"/>
        </a:buClr>
        <a:buFont typeface="Wingdings" charset="0"/>
        <a:buChar char="§"/>
        <a:defRPr sz="2400">
          <a:solidFill>
            <a:srgbClr val="333333"/>
          </a:solidFill>
          <a:latin typeface="+mn-lt"/>
          <a:ea typeface="+mn-ea"/>
          <a:cs typeface="ＭＳ Ｐゴシック" charset="0"/>
        </a:defRPr>
      </a:lvl1pPr>
      <a:lvl2pPr marL="742950" indent="-285750" algn="l" rtl="0" eaLnBrk="0" fontAlgn="base" hangingPunct="0">
        <a:spcBef>
          <a:spcPct val="20000"/>
        </a:spcBef>
        <a:spcAft>
          <a:spcPct val="0"/>
        </a:spcAft>
        <a:buClr>
          <a:srgbClr val="CC0000"/>
        </a:buClr>
        <a:buSzPct val="80000"/>
        <a:buFont typeface="Times New Roman" charset="0"/>
        <a:buChar char="°"/>
        <a:defRPr sz="2000">
          <a:solidFill>
            <a:srgbClr val="333333"/>
          </a:solidFill>
          <a:latin typeface="+mn-lt"/>
          <a:ea typeface="+mn-ea"/>
        </a:defRPr>
      </a:lvl2pPr>
      <a:lvl3pPr marL="1143000" indent="-228600" algn="l" rtl="0" eaLnBrk="0" fontAlgn="base" hangingPunct="0">
        <a:spcBef>
          <a:spcPct val="20000"/>
        </a:spcBef>
        <a:spcAft>
          <a:spcPct val="0"/>
        </a:spcAft>
        <a:buClr>
          <a:srgbClr val="CC0000"/>
        </a:buClr>
        <a:buChar char="•"/>
        <a:defRPr>
          <a:solidFill>
            <a:srgbClr val="333333"/>
          </a:solidFill>
          <a:latin typeface="+mn-lt"/>
          <a:ea typeface="+mn-ea"/>
        </a:defRPr>
      </a:lvl3pPr>
      <a:lvl4pPr marL="1600200" indent="-228600" algn="l" rtl="0" eaLnBrk="0" fontAlgn="base" hangingPunct="0">
        <a:spcBef>
          <a:spcPct val="20000"/>
        </a:spcBef>
        <a:spcAft>
          <a:spcPct val="0"/>
        </a:spcAft>
        <a:buClr>
          <a:srgbClr val="CC0000"/>
        </a:buClr>
        <a:buChar char="–"/>
        <a:defRPr sz="1600">
          <a:solidFill>
            <a:srgbClr val="333333"/>
          </a:solidFill>
          <a:latin typeface="+mn-lt"/>
          <a:ea typeface="+mn-ea"/>
        </a:defRPr>
      </a:lvl4pPr>
      <a:lvl5pPr marL="2057400" indent="-228600" algn="l" rtl="0" eaLnBrk="0" fontAlgn="base" hangingPunct="0">
        <a:spcBef>
          <a:spcPct val="20000"/>
        </a:spcBef>
        <a:spcAft>
          <a:spcPct val="0"/>
        </a:spcAft>
        <a:buClr>
          <a:srgbClr val="CC0000"/>
        </a:buClr>
        <a:buChar char="»"/>
        <a:defRPr sz="1600">
          <a:solidFill>
            <a:srgbClr val="333333"/>
          </a:solidFill>
          <a:latin typeface="+mn-lt"/>
          <a:ea typeface="+mn-ea"/>
        </a:defRPr>
      </a:lvl5pPr>
      <a:lvl6pPr marL="2514600" indent="-228600" algn="l" rtl="0" fontAlgn="base">
        <a:spcBef>
          <a:spcPct val="20000"/>
        </a:spcBef>
        <a:spcAft>
          <a:spcPct val="0"/>
        </a:spcAft>
        <a:buClr>
          <a:srgbClr val="CC0000"/>
        </a:buClr>
        <a:buChar char="»"/>
        <a:defRPr sz="1600">
          <a:solidFill>
            <a:srgbClr val="333333"/>
          </a:solidFill>
          <a:latin typeface="+mn-lt"/>
          <a:ea typeface="+mn-ea"/>
        </a:defRPr>
      </a:lvl6pPr>
      <a:lvl7pPr marL="2971800" indent="-228600" algn="l" rtl="0" fontAlgn="base">
        <a:spcBef>
          <a:spcPct val="20000"/>
        </a:spcBef>
        <a:spcAft>
          <a:spcPct val="0"/>
        </a:spcAft>
        <a:buClr>
          <a:srgbClr val="CC0000"/>
        </a:buClr>
        <a:buChar char="»"/>
        <a:defRPr sz="1600">
          <a:solidFill>
            <a:srgbClr val="333333"/>
          </a:solidFill>
          <a:latin typeface="+mn-lt"/>
          <a:ea typeface="+mn-ea"/>
        </a:defRPr>
      </a:lvl7pPr>
      <a:lvl8pPr marL="3429000" indent="-228600" algn="l" rtl="0" fontAlgn="base">
        <a:spcBef>
          <a:spcPct val="20000"/>
        </a:spcBef>
        <a:spcAft>
          <a:spcPct val="0"/>
        </a:spcAft>
        <a:buClr>
          <a:srgbClr val="CC0000"/>
        </a:buClr>
        <a:buChar char="»"/>
        <a:defRPr sz="1600">
          <a:solidFill>
            <a:srgbClr val="333333"/>
          </a:solidFill>
          <a:latin typeface="+mn-lt"/>
          <a:ea typeface="+mn-ea"/>
        </a:defRPr>
      </a:lvl8pPr>
      <a:lvl9pPr marL="3886200" indent="-228600" algn="l" rtl="0" fontAlgn="base">
        <a:spcBef>
          <a:spcPct val="20000"/>
        </a:spcBef>
        <a:spcAft>
          <a:spcPct val="0"/>
        </a:spcAft>
        <a:buClr>
          <a:srgbClr val="CC0000"/>
        </a:buClr>
        <a:buChar char="»"/>
        <a:defRPr sz="1600">
          <a:solidFill>
            <a:srgbClr val="333333"/>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png"/><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774700" y="1270000"/>
            <a:ext cx="7772400" cy="1470025"/>
          </a:xfrm>
        </p:spPr>
        <p:txBody>
          <a:bodyPr/>
          <a:lstStyle/>
          <a:p>
            <a:pPr algn="ctr" eaLnBrk="1" hangingPunct="1">
              <a:defRPr/>
            </a:pPr>
            <a:br>
              <a:rPr lang="en-US" sz="6000" dirty="0"/>
            </a:br>
            <a:endParaRPr lang="en-US" sz="6000" dirty="0">
              <a:cs typeface="+mj-cs"/>
            </a:endParaRPr>
          </a:p>
        </p:txBody>
      </p:sp>
      <p:pic>
        <p:nvPicPr>
          <p:cNvPr id="1638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0C551E05-8977-C648-90B9-39759EFD5F17}"/>
              </a:ext>
            </a:extLst>
          </p:cNvPr>
          <p:cNvSpPr txBox="1"/>
          <p:nvPr/>
        </p:nvSpPr>
        <p:spPr>
          <a:xfrm>
            <a:off x="-505990" y="298564"/>
            <a:ext cx="10333779" cy="2123658"/>
          </a:xfrm>
          <a:prstGeom prst="rect">
            <a:avLst/>
          </a:prstGeom>
          <a:noFill/>
        </p:spPr>
        <p:txBody>
          <a:bodyPr wrap="square" rtlCol="0">
            <a:spAutoFit/>
          </a:bodyPr>
          <a:lstStyle/>
          <a:p>
            <a:pPr algn="ctr"/>
            <a:r>
              <a:rPr lang="en-US" sz="4400" b="1" dirty="0"/>
              <a:t>Developmental Outcomes of </a:t>
            </a:r>
          </a:p>
          <a:p>
            <a:pPr algn="ctr"/>
            <a:r>
              <a:rPr lang="en-US" sz="4400" b="1" dirty="0"/>
              <a:t>Children with Prenatal Opioid Exposure </a:t>
            </a:r>
          </a:p>
        </p:txBody>
      </p:sp>
      <p:sp>
        <p:nvSpPr>
          <p:cNvPr id="6" name="Rectangle 5">
            <a:extLst>
              <a:ext uri="{FF2B5EF4-FFF2-40B4-BE49-F238E27FC236}">
                <a16:creationId xmlns:a16="http://schemas.microsoft.com/office/drawing/2014/main" id="{73AE30C7-7318-AD47-97CE-8442BFA234CE}"/>
              </a:ext>
            </a:extLst>
          </p:cNvPr>
          <p:cNvSpPr/>
          <p:nvPr/>
        </p:nvSpPr>
        <p:spPr>
          <a:xfrm>
            <a:off x="4240897" y="3375971"/>
            <a:ext cx="4761816" cy="1846659"/>
          </a:xfrm>
          <a:prstGeom prst="rect">
            <a:avLst/>
          </a:prstGeom>
        </p:spPr>
        <p:txBody>
          <a:bodyPr wrap="square">
            <a:spAutoFit/>
          </a:bodyPr>
          <a:lstStyle/>
          <a:p>
            <a:r>
              <a:rPr lang="en-US" sz="1600" dirty="0"/>
              <a:t>Barry M. Lester, Ph.D.</a:t>
            </a:r>
          </a:p>
          <a:p>
            <a:r>
              <a:rPr lang="en-US" sz="1600" dirty="0"/>
              <a:t>Professor of Psychiatry and Pediatrics</a:t>
            </a:r>
          </a:p>
          <a:p>
            <a:r>
              <a:rPr lang="en-US" sz="1600" dirty="0"/>
              <a:t>Director, Brown Center for the Study of Children at</a:t>
            </a:r>
          </a:p>
          <a:p>
            <a:r>
              <a:rPr lang="en-US" sz="1600" dirty="0"/>
              <a:t>Risk, Center for Children and Families</a:t>
            </a:r>
          </a:p>
          <a:p>
            <a:r>
              <a:rPr lang="en-US" sz="1600" dirty="0"/>
              <a:t>Alpert Medical School of Brown University</a:t>
            </a:r>
          </a:p>
          <a:p>
            <a:r>
              <a:rPr lang="en-US" sz="1600" dirty="0"/>
              <a:t>Women and Infants Hospital</a:t>
            </a:r>
          </a:p>
          <a:p>
            <a:pPr algn="ctr"/>
            <a:endParaRPr lang="en-US" dirty="0"/>
          </a:p>
        </p:txBody>
      </p:sp>
      <p:sp>
        <p:nvSpPr>
          <p:cNvPr id="8" name="Title 1">
            <a:extLst>
              <a:ext uri="{FF2B5EF4-FFF2-40B4-BE49-F238E27FC236}">
                <a16:creationId xmlns:a16="http://schemas.microsoft.com/office/drawing/2014/main" id="{C2C01725-D1B8-7B48-9AC1-50C56DA8C5C4}"/>
              </a:ext>
            </a:extLst>
          </p:cNvPr>
          <p:cNvSpPr>
            <a:spLocks noGrp="1"/>
          </p:cNvSpPr>
          <p:nvPr/>
        </p:nvSpPr>
        <p:spPr>
          <a:xfrm>
            <a:off x="1949824" y="6176381"/>
            <a:ext cx="4693024" cy="557770"/>
          </a:xfrm>
          <a:prstGeom prst="rect">
            <a:avLst/>
          </a:prstGeom>
        </p:spPr>
        <p:txBody>
          <a:bodyPr vert="horz" lIns="91440" tIns="45720" rIns="91440" bIns="45720" rtlCol="0" anchor="b">
            <a:noAutofit/>
          </a:bodyPr>
          <a:lstStyle/>
          <a:p>
            <a:pPr marL="0" marR="0" algn="ctr">
              <a:lnSpc>
                <a:spcPct val="90000"/>
              </a:lnSpc>
              <a:spcBef>
                <a:spcPts val="0"/>
              </a:spcBef>
              <a:spcAft>
                <a:spcPts val="0"/>
              </a:spcAft>
            </a:pPr>
            <a:br>
              <a:rPr lang="en-US" sz="1400" b="1" kern="1200" dirty="0">
                <a:effectLst/>
                <a:latin typeface="Goudy Old Style" panose="02020502050305020303" pitchFamily="18" charset="77"/>
                <a:ea typeface="Times New Roman" pitchFamily="2" charset="0"/>
                <a:cs typeface="Times New Roman" pitchFamily="2" charset="0"/>
              </a:rPr>
            </a:br>
            <a:r>
              <a:rPr lang="en-US" sz="1400" b="1" kern="1200" dirty="0">
                <a:effectLst/>
                <a:latin typeface="Goudy Old Style" panose="02020502050305020303" pitchFamily="18" charset="77"/>
                <a:ea typeface="Times New Roman" pitchFamily="2" charset="0"/>
                <a:cs typeface="Times New Roman" pitchFamily="2" charset="0"/>
              </a:rPr>
              <a:t> </a:t>
            </a:r>
            <a:endParaRPr lang="en-US" sz="1100" dirty="0">
              <a:effectLst/>
              <a:latin typeface="Calibri" panose="020F0502020204030204" pitchFamily="34" charset="0"/>
              <a:ea typeface="Calibri" panose="020F0502020204030204" pitchFamily="34" charset="0"/>
              <a:cs typeface="Times New Roman" pitchFamily="2" charset="0"/>
            </a:endParaRPr>
          </a:p>
          <a:p>
            <a:pPr marL="0" marR="0" algn="ctr">
              <a:lnSpc>
                <a:spcPct val="90000"/>
              </a:lnSpc>
              <a:spcBef>
                <a:spcPts val="0"/>
              </a:spcBef>
              <a:spcAft>
                <a:spcPts val="0"/>
              </a:spcAft>
            </a:pPr>
            <a:r>
              <a:rPr lang="en-US" sz="1400" b="1" kern="1200" dirty="0">
                <a:effectLst/>
                <a:latin typeface="Goudy Old Style" panose="02020502050305020303" pitchFamily="18" charset="77"/>
                <a:ea typeface="Times New Roman" pitchFamily="2" charset="0"/>
                <a:cs typeface="Times New Roman" pitchFamily="2" charset="0"/>
              </a:rPr>
              <a:t> </a:t>
            </a:r>
            <a:endParaRPr lang="en-US" sz="1100" dirty="0">
              <a:effectLst/>
              <a:latin typeface="Calibri" panose="020F0502020204030204" pitchFamily="34" charset="0"/>
              <a:ea typeface="Calibri" panose="020F0502020204030204" pitchFamily="34" charset="0"/>
              <a:cs typeface="Times New Roman" pitchFamily="2" charset="0"/>
            </a:endParaRPr>
          </a:p>
          <a:p>
            <a:pPr marL="0" marR="0" algn="ctr">
              <a:lnSpc>
                <a:spcPct val="90000"/>
              </a:lnSpc>
              <a:spcBef>
                <a:spcPts val="0"/>
              </a:spcBef>
              <a:spcAft>
                <a:spcPts val="0"/>
              </a:spcAft>
            </a:pPr>
            <a:r>
              <a:rPr lang="en-US" sz="1300" b="1" kern="1200" dirty="0">
                <a:effectLst/>
                <a:latin typeface="Goudy Old Style" panose="02020502050305020303" pitchFamily="18" charset="77"/>
                <a:ea typeface="Times New Roman" pitchFamily="2"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itchFamily="2" charset="0"/>
            </a:endParaRPr>
          </a:p>
          <a:p>
            <a:pPr marL="0" marR="0" algn="ctr">
              <a:lnSpc>
                <a:spcPct val="90000"/>
              </a:lnSpc>
              <a:spcBef>
                <a:spcPts val="0"/>
              </a:spcBef>
              <a:spcAft>
                <a:spcPts val="0"/>
              </a:spcAft>
            </a:pPr>
            <a:r>
              <a:rPr lang="en-US" sz="1300" b="1" kern="1200" dirty="0">
                <a:effectLst/>
                <a:latin typeface="Goudy Old Style" panose="02020502050305020303" pitchFamily="18" charset="77"/>
                <a:ea typeface="Times New Roman" pitchFamily="2"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itchFamily="2" charset="0"/>
            </a:endParaRPr>
          </a:p>
          <a:p>
            <a:pPr marL="0" marR="0" algn="ctr">
              <a:lnSpc>
                <a:spcPct val="90000"/>
              </a:lnSpc>
              <a:spcBef>
                <a:spcPts val="0"/>
              </a:spcBef>
              <a:spcAft>
                <a:spcPts val="0"/>
              </a:spcAft>
            </a:pPr>
            <a:r>
              <a:rPr lang="en-US" sz="1300" b="1" kern="1200" dirty="0">
                <a:effectLst/>
                <a:latin typeface="Goudy Old Style" panose="02020502050305020303" pitchFamily="18" charset="77"/>
                <a:ea typeface="Times New Roman" pitchFamily="2"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itchFamily="2" charset="0"/>
            </a:endParaRPr>
          </a:p>
          <a:p>
            <a:pPr marL="0" marR="0">
              <a:lnSpc>
                <a:spcPct val="90000"/>
              </a:lnSpc>
              <a:spcBef>
                <a:spcPts val="0"/>
              </a:spcBef>
              <a:spcAft>
                <a:spcPts val="0"/>
              </a:spcAft>
            </a:pPr>
            <a:r>
              <a:rPr lang="en-US" sz="1000" kern="1200" dirty="0">
                <a:effectLst/>
                <a:latin typeface="+mj-lt"/>
                <a:ea typeface="Times New Roman" pitchFamily="2" charset="0"/>
                <a:cs typeface="Arial" panose="020B0604020202020204" pitchFamily="34" charset="0"/>
              </a:rPr>
              <a:t>Rhode Island Department of Health Conference to Support Pregnant and</a:t>
            </a:r>
            <a:br>
              <a:rPr lang="en-US" sz="1000" kern="1200" dirty="0">
                <a:effectLst/>
                <a:latin typeface="+mj-lt"/>
                <a:ea typeface="Times New Roman" pitchFamily="2" charset="0"/>
                <a:cs typeface="Arial" panose="020B0604020202020204" pitchFamily="34" charset="0"/>
              </a:rPr>
            </a:br>
            <a:r>
              <a:rPr lang="en-US" sz="1000" kern="1200" dirty="0">
                <a:effectLst/>
                <a:latin typeface="+mj-lt"/>
                <a:ea typeface="Times New Roman" pitchFamily="2" charset="0"/>
                <a:cs typeface="Arial" panose="020B0604020202020204" pitchFamily="34" charset="0"/>
              </a:rPr>
              <a:t>Parenting Families Impacted by Substance Use Disorders</a:t>
            </a:r>
          </a:p>
          <a:p>
            <a:pPr marL="0" marR="0">
              <a:lnSpc>
                <a:spcPct val="90000"/>
              </a:lnSpc>
              <a:spcBef>
                <a:spcPts val="0"/>
              </a:spcBef>
              <a:spcAft>
                <a:spcPts val="0"/>
              </a:spcAft>
            </a:pPr>
            <a:r>
              <a:rPr lang="en-US" sz="1000" dirty="0">
                <a:latin typeface="+mj-lt"/>
                <a:ea typeface="Calibri" panose="020F0502020204030204" pitchFamily="34" charset="0"/>
                <a:cs typeface="Arial" panose="020B0604020202020204" pitchFamily="34" charset="0"/>
              </a:rPr>
              <a:t>November, 2019</a:t>
            </a:r>
            <a:endParaRPr lang="en-US" sz="1000" dirty="0">
              <a:effectLst/>
              <a:latin typeface="+mj-lt"/>
              <a:ea typeface="Calibri" panose="020F0502020204030204" pitchFamily="34" charset="0"/>
              <a:cs typeface="Times New Roman" pitchFamily="2" charset="0"/>
            </a:endParaRPr>
          </a:p>
        </p:txBody>
      </p:sp>
      <p:pic>
        <p:nvPicPr>
          <p:cNvPr id="9" name="Picture 8" descr="\\CDSFSP14\Home\aczynski\Desktop\TempPhoto\XAiiH8UbByi93Tpt_800x0.jpg">
            <a:extLst>
              <a:ext uri="{FF2B5EF4-FFF2-40B4-BE49-F238E27FC236}">
                <a16:creationId xmlns:a16="http://schemas.microsoft.com/office/drawing/2014/main" id="{C53C32F5-8979-774D-B08B-39C5F19614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700" y="2279275"/>
            <a:ext cx="3210796" cy="38971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idx="4294967295"/>
          </p:nvPr>
        </p:nvSpPr>
        <p:spPr>
          <a:xfrm>
            <a:off x="368299" y="381000"/>
            <a:ext cx="8562569" cy="762000"/>
          </a:xfrm>
        </p:spPr>
        <p:txBody>
          <a:bodyPr/>
          <a:lstStyle/>
          <a:p>
            <a:pPr eaLnBrk="1" hangingPunct="1">
              <a:defRPr/>
            </a:pPr>
            <a:r>
              <a:rPr lang="en-US" sz="3600" b="1" dirty="0"/>
              <a:t>Neonatal Abstinence Syndrome (NAS)</a:t>
            </a:r>
            <a:endParaRPr lang="en-US" sz="3600" b="1" dirty="0">
              <a:effectLst/>
            </a:endParaRPr>
          </a:p>
        </p:txBody>
      </p:sp>
      <p:sp>
        <p:nvSpPr>
          <p:cNvPr id="19459" name="Rectangle 3"/>
          <p:cNvSpPr>
            <a:spLocks noGrp="1"/>
          </p:cNvSpPr>
          <p:nvPr>
            <p:ph type="body" idx="4294967295"/>
          </p:nvPr>
        </p:nvSpPr>
        <p:spPr>
          <a:xfrm>
            <a:off x="239713" y="1517650"/>
            <a:ext cx="8763000"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Array of signs and neurobehaviors in the newborn that occur after discontinuation of prenatal exposure to substances taken by the mother.</a:t>
            </a:r>
          </a:p>
          <a:p>
            <a:endParaRPr lang="en-US" dirty="0"/>
          </a:p>
          <a:p>
            <a:r>
              <a:rPr lang="en-US" dirty="0"/>
              <a:t>Used to describe neonatal symptoms occurring after in-utero exposure to opioids such as heroin, methadone, and buprenorphine and use or misuse of prescription opioid containing medications such as hydrocodone (e.g., Vicodin) or oxycodone (e.g., Oxycontin). </a:t>
            </a:r>
          </a:p>
          <a:p>
            <a:endParaRPr lang="en-US" dirty="0"/>
          </a:p>
          <a:p>
            <a:r>
              <a:rPr lang="en-US" dirty="0"/>
              <a:t>Start pharmacological treatment</a:t>
            </a:r>
          </a:p>
          <a:p>
            <a:endParaRPr lang="en-US" dirty="0"/>
          </a:p>
          <a:p>
            <a:endParaRPr lang="en-US" dirty="0"/>
          </a:p>
          <a:p>
            <a:endParaRPr lang="en-US" dirty="0"/>
          </a:p>
        </p:txBody>
      </p:sp>
      <p:pic>
        <p:nvPicPr>
          <p:cNvPr id="4" name="Picture 7"/>
          <p:cNvPicPr>
            <a:picLocks noChangeAspect="1" noChangeArrowheads="1"/>
          </p:cNvPicPr>
          <p:nvPr/>
        </p:nvPicPr>
        <p:blipFill>
          <a:blip r:embed="rId3" cstate="print"/>
          <a:srcRect/>
          <a:stretch>
            <a:fillRect/>
          </a:stretch>
        </p:blipFill>
        <p:spPr bwMode="auto">
          <a:xfrm>
            <a:off x="6840538" y="6242050"/>
            <a:ext cx="2162175" cy="500063"/>
          </a:xfrm>
          <a:prstGeom prst="rect">
            <a:avLst/>
          </a:prstGeom>
          <a:noFill/>
          <a:ln w="9525">
            <a:noFill/>
            <a:miter lim="800000"/>
            <a:headEnd/>
            <a:tailEnd/>
          </a:ln>
        </p:spPr>
      </p:pic>
    </p:spTree>
    <p:extLst>
      <p:ext uri="{BB962C8B-B14F-4D97-AF65-F5344CB8AC3E}">
        <p14:creationId xmlns:p14="http://schemas.microsoft.com/office/powerpoint/2010/main" val="235670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idx="4294967295"/>
          </p:nvPr>
        </p:nvSpPr>
        <p:spPr>
          <a:xfrm>
            <a:off x="368300" y="381000"/>
            <a:ext cx="8541944" cy="762000"/>
          </a:xfrm>
        </p:spPr>
        <p:txBody>
          <a:bodyPr/>
          <a:lstStyle/>
          <a:p>
            <a:pPr marL="60325" eaLnBrk="1" hangingPunct="1">
              <a:defRPr/>
            </a:pPr>
            <a:r>
              <a:rPr lang="en-US" sz="3600" b="1" dirty="0"/>
              <a:t>Neonatal Abstinence Syndrome (NAS)</a:t>
            </a:r>
            <a:endParaRPr lang="en-US" sz="3600" b="1" dirty="0">
              <a:effectLst/>
            </a:endParaRPr>
          </a:p>
        </p:txBody>
      </p:sp>
      <p:sp>
        <p:nvSpPr>
          <p:cNvPr id="19459" name="Rectangle 3"/>
          <p:cNvSpPr>
            <a:spLocks noGrp="1"/>
          </p:cNvSpPr>
          <p:nvPr>
            <p:ph type="body" idx="4294967295"/>
          </p:nvPr>
        </p:nvSpPr>
        <p:spPr>
          <a:xfrm>
            <a:off x="228600" y="1524000"/>
            <a:ext cx="8763000"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sz="2800" dirty="0">
                <a:latin typeface="Arial" charset="0"/>
              </a:rPr>
              <a:t>Specific Symptoms</a:t>
            </a:r>
          </a:p>
          <a:p>
            <a:pPr lvl="1"/>
            <a:r>
              <a:rPr lang="en-US" sz="2400" dirty="0"/>
              <a:t>excessive high-pitched cry/irritability</a:t>
            </a:r>
          </a:p>
          <a:p>
            <a:pPr lvl="1"/>
            <a:r>
              <a:rPr lang="en-US" sz="2400" dirty="0"/>
              <a:t>sleep–wake disturbances</a:t>
            </a:r>
          </a:p>
          <a:p>
            <a:pPr lvl="1"/>
            <a:r>
              <a:rPr lang="en-US" sz="2400" dirty="0"/>
              <a:t>alterations in infant tone (hypertonicity), movement, hyperactivity, abnormal reflexes, tremors and skin excoriations</a:t>
            </a:r>
          </a:p>
          <a:p>
            <a:pPr lvl="1"/>
            <a:r>
              <a:rPr lang="en-US" sz="2400" dirty="0"/>
              <a:t>feeding difficulties</a:t>
            </a:r>
          </a:p>
          <a:p>
            <a:pPr lvl="1"/>
            <a:r>
              <a:rPr lang="en-US" sz="2400" dirty="0"/>
              <a:t>gastrointestinal disturbances (vomiting and loose stools)</a:t>
            </a:r>
          </a:p>
          <a:p>
            <a:pPr lvl="1"/>
            <a:r>
              <a:rPr lang="en-US" sz="2400" dirty="0"/>
              <a:t>autonomic dysfunction (sweating, sneezing, fever, nasal stuffiness, and yawning)</a:t>
            </a:r>
          </a:p>
          <a:p>
            <a:pPr lvl="1"/>
            <a:endParaRPr lang="en-US" altLang="en-US" dirty="0">
              <a:effectLst/>
              <a:latin typeface="Arial" charset="0"/>
            </a:endParaRPr>
          </a:p>
        </p:txBody>
      </p:sp>
      <p:pic>
        <p:nvPicPr>
          <p:cNvPr id="4" name="Picture 7"/>
          <p:cNvPicPr>
            <a:picLocks noChangeAspect="1" noChangeArrowheads="1"/>
          </p:cNvPicPr>
          <p:nvPr/>
        </p:nvPicPr>
        <p:blipFill>
          <a:blip r:embed="rId3" cstate="print"/>
          <a:srcRect/>
          <a:stretch>
            <a:fillRect/>
          </a:stretch>
        </p:blipFill>
        <p:spPr bwMode="auto">
          <a:xfrm>
            <a:off x="6840538" y="6242050"/>
            <a:ext cx="2162175" cy="500063"/>
          </a:xfrm>
          <a:prstGeom prst="rect">
            <a:avLst/>
          </a:prstGeom>
          <a:noFill/>
          <a:ln w="9525">
            <a:noFill/>
            <a:miter lim="800000"/>
            <a:headEnd/>
            <a:tailEnd/>
          </a:ln>
        </p:spPr>
      </p:pic>
    </p:spTree>
    <p:extLst>
      <p:ext uri="{BB962C8B-B14F-4D97-AF65-F5344CB8AC3E}">
        <p14:creationId xmlns:p14="http://schemas.microsoft.com/office/powerpoint/2010/main" val="102756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1C3C0-A063-6F4A-B720-420D783B40DD}"/>
              </a:ext>
            </a:extLst>
          </p:cNvPr>
          <p:cNvSpPr>
            <a:spLocks noGrp="1"/>
          </p:cNvSpPr>
          <p:nvPr>
            <p:ph type="title"/>
          </p:nvPr>
        </p:nvSpPr>
        <p:spPr>
          <a:xfrm>
            <a:off x="766481" y="254467"/>
            <a:ext cx="8875059" cy="727168"/>
          </a:xfrm>
        </p:spPr>
        <p:txBody>
          <a:bodyPr/>
          <a:lstStyle/>
          <a:p>
            <a:r>
              <a:rPr lang="en-US" dirty="0"/>
              <a:t>Neonatal Abstinence Syndrome (NAS)</a:t>
            </a:r>
          </a:p>
        </p:txBody>
      </p:sp>
      <p:pic>
        <p:nvPicPr>
          <p:cNvPr id="4" name="Picture 2" descr="\\CDSFSP14\Home\ACzynski\My Documents\My Pictures\NASinfographic_Image.jpg">
            <a:extLst>
              <a:ext uri="{FF2B5EF4-FFF2-40B4-BE49-F238E27FC236}">
                <a16:creationId xmlns:a16="http://schemas.microsoft.com/office/drawing/2014/main" id="{31BACFFD-F716-E649-9ECB-504AF6C869B4}"/>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48582" y="840444"/>
            <a:ext cx="4603950" cy="595805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a:extLst>
              <a:ext uri="{FF2B5EF4-FFF2-40B4-BE49-F238E27FC236}">
                <a16:creationId xmlns:a16="http://schemas.microsoft.com/office/drawing/2014/main" id="{8D041DB3-3D22-7A4A-A815-2C05FEAD30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13544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Incidence of Neonatal Abstinence Syndrome (NAS)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5458" y="1676400"/>
            <a:ext cx="6352673"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10800000">
            <a:off x="4572000" y="4724399"/>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ight Arrow 4"/>
          <p:cNvSpPr/>
          <p:nvPr/>
        </p:nvSpPr>
        <p:spPr>
          <a:xfrm rot="10800000">
            <a:off x="4648201" y="5943599"/>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106957" y="5987533"/>
            <a:ext cx="301686" cy="369332"/>
          </a:xfrm>
          <a:prstGeom prst="rect">
            <a:avLst/>
          </a:prstGeom>
          <a:noFill/>
        </p:spPr>
        <p:txBody>
          <a:bodyPr wrap="none" rtlCol="0">
            <a:spAutoFit/>
          </a:bodyPr>
          <a:lstStyle/>
          <a:p>
            <a:r>
              <a:rPr lang="en-US" dirty="0">
                <a:solidFill>
                  <a:schemeClr val="bg1"/>
                </a:solidFill>
              </a:rPr>
              <a:t>1</a:t>
            </a:r>
          </a:p>
        </p:txBody>
      </p:sp>
      <p:sp>
        <p:nvSpPr>
          <p:cNvPr id="7" name="TextBox 6"/>
          <p:cNvSpPr txBox="1"/>
          <p:nvPr/>
        </p:nvSpPr>
        <p:spPr>
          <a:xfrm>
            <a:off x="5106957" y="4768333"/>
            <a:ext cx="301686" cy="369332"/>
          </a:xfrm>
          <a:prstGeom prst="rect">
            <a:avLst/>
          </a:prstGeom>
          <a:noFill/>
        </p:spPr>
        <p:txBody>
          <a:bodyPr wrap="none" rtlCol="0">
            <a:spAutoFit/>
          </a:bodyPr>
          <a:lstStyle/>
          <a:p>
            <a:r>
              <a:rPr lang="en-US" dirty="0">
                <a:solidFill>
                  <a:schemeClr val="bg1"/>
                </a:solidFill>
              </a:rPr>
              <a:t>2</a:t>
            </a:r>
          </a:p>
        </p:txBody>
      </p:sp>
      <p:cxnSp>
        <p:nvCxnSpPr>
          <p:cNvPr id="8" name="Straight Connector 7"/>
          <p:cNvCxnSpPr/>
          <p:nvPr/>
        </p:nvCxnSpPr>
        <p:spPr>
          <a:xfrm>
            <a:off x="599207" y="1524000"/>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Right Arrow 8">
            <a:extLst>
              <a:ext uri="{FF2B5EF4-FFF2-40B4-BE49-F238E27FC236}">
                <a16:creationId xmlns:a16="http://schemas.microsoft.com/office/drawing/2014/main" id="{B02173BC-849A-484D-B374-C8139F6477B5}"/>
              </a:ext>
            </a:extLst>
          </p:cNvPr>
          <p:cNvSpPr/>
          <p:nvPr/>
        </p:nvSpPr>
        <p:spPr>
          <a:xfrm rot="10800000">
            <a:off x="7577997" y="2626228"/>
            <a:ext cx="609600" cy="144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7">
            <a:extLst>
              <a:ext uri="{FF2B5EF4-FFF2-40B4-BE49-F238E27FC236}">
                <a16:creationId xmlns:a16="http://schemas.microsoft.com/office/drawing/2014/main" id="{51070C65-AA3F-6E48-866B-04D20F954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203670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582709" y="76200"/>
            <a:ext cx="8991600" cy="1143000"/>
          </a:xfrm>
        </p:spPr>
        <p:txBody>
          <a:bodyPr>
            <a:normAutofit/>
          </a:bodyPr>
          <a:lstStyle/>
          <a:p>
            <a:r>
              <a:rPr lang="en-US" altLang="en-US" sz="3600" b="1" dirty="0"/>
              <a:t>NAS Statistics in Rhode Island </a:t>
            </a:r>
          </a:p>
        </p:txBody>
      </p:sp>
      <p:sp>
        <p:nvSpPr>
          <p:cNvPr id="3075" name="Content Placeholder 2"/>
          <p:cNvSpPr>
            <a:spLocks noGrp="1"/>
          </p:cNvSpPr>
          <p:nvPr>
            <p:ph idx="1"/>
          </p:nvPr>
        </p:nvSpPr>
        <p:spPr>
          <a:xfrm>
            <a:off x="1066800" y="1295400"/>
            <a:ext cx="7620000" cy="5334000"/>
          </a:xfrm>
        </p:spPr>
        <p:txBody>
          <a:bodyPr anchor="ctr">
            <a:normAutofit/>
          </a:bodyPr>
          <a:lstStyle/>
          <a:p>
            <a:pPr>
              <a:spcBef>
                <a:spcPts val="300"/>
              </a:spcBef>
              <a:spcAft>
                <a:spcPts val="300"/>
              </a:spcAft>
            </a:pPr>
            <a:r>
              <a:rPr lang="en-US" altLang="en-US" sz="2600" dirty="0"/>
              <a:t>NAS rates in RI have more than doubled in the last decade</a:t>
            </a:r>
          </a:p>
          <a:p>
            <a:pPr lvl="1">
              <a:spcBef>
                <a:spcPts val="300"/>
              </a:spcBef>
              <a:spcAft>
                <a:spcPts val="300"/>
              </a:spcAft>
            </a:pPr>
            <a:r>
              <a:rPr lang="en-US" altLang="en-US" sz="2200" dirty="0"/>
              <a:t>2005  4.4 / 1000 births</a:t>
            </a:r>
          </a:p>
          <a:p>
            <a:pPr lvl="1">
              <a:spcBef>
                <a:spcPts val="300"/>
              </a:spcBef>
              <a:spcAft>
                <a:spcPts val="300"/>
              </a:spcAft>
            </a:pPr>
            <a:r>
              <a:rPr lang="en-US" altLang="en-US" sz="2200" dirty="0"/>
              <a:t>2010  5.6 / 1000 births</a:t>
            </a:r>
          </a:p>
          <a:p>
            <a:pPr lvl="1">
              <a:spcBef>
                <a:spcPts val="300"/>
              </a:spcBef>
              <a:spcAft>
                <a:spcPts val="300"/>
              </a:spcAft>
            </a:pPr>
            <a:r>
              <a:rPr lang="en-US" altLang="en-US" sz="2200" dirty="0"/>
              <a:t>2015  9.5 / 1000 births</a:t>
            </a:r>
          </a:p>
          <a:p>
            <a:pPr lvl="1">
              <a:spcBef>
                <a:spcPts val="300"/>
              </a:spcBef>
              <a:spcAft>
                <a:spcPts val="300"/>
              </a:spcAft>
            </a:pPr>
            <a:r>
              <a:rPr lang="en-US" altLang="en-US" sz="2200" dirty="0"/>
              <a:t>2017 15 / 1000 births</a:t>
            </a:r>
          </a:p>
          <a:p>
            <a:pPr>
              <a:spcBef>
                <a:spcPts val="300"/>
              </a:spcBef>
              <a:spcAft>
                <a:spcPts val="300"/>
              </a:spcAft>
            </a:pPr>
            <a:r>
              <a:rPr lang="en-US" altLang="en-US" sz="2600" dirty="0"/>
              <a:t>2015 97% of NAS Births were at Women &amp; Infants </a:t>
            </a:r>
          </a:p>
          <a:p>
            <a:pPr>
              <a:spcBef>
                <a:spcPts val="300"/>
              </a:spcBef>
              <a:spcAft>
                <a:spcPts val="300"/>
              </a:spcAft>
            </a:pPr>
            <a:r>
              <a:rPr lang="en-US" altLang="en-US" sz="2600" dirty="0"/>
              <a:t>98% were managed in the Mother Baby Unit</a:t>
            </a:r>
          </a:p>
        </p:txBody>
      </p:sp>
      <p:cxnSp>
        <p:nvCxnSpPr>
          <p:cNvPr id="4" name="Straight Connector 3"/>
          <p:cNvCxnSpPr/>
          <p:nvPr/>
        </p:nvCxnSpPr>
        <p:spPr>
          <a:xfrm>
            <a:off x="685800" y="1219200"/>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7">
            <a:extLst>
              <a:ext uri="{FF2B5EF4-FFF2-40B4-BE49-F238E27FC236}">
                <a16:creationId xmlns:a16="http://schemas.microsoft.com/office/drawing/2014/main" id="{772077CA-E297-5F47-9E80-3BE0F60D89A1}"/>
              </a:ext>
            </a:extLst>
          </p:cNvPr>
          <p:cNvPicPr>
            <a:picLocks noChangeAspect="1" noChangeArrowheads="1"/>
          </p:cNvPicPr>
          <p:nvPr/>
        </p:nvPicPr>
        <p:blipFill>
          <a:blip r:embed="rId2" cstate="print"/>
          <a:srcRect/>
          <a:stretch>
            <a:fillRect/>
          </a:stretch>
        </p:blipFill>
        <p:spPr bwMode="auto">
          <a:xfrm>
            <a:off x="6840538" y="6242050"/>
            <a:ext cx="2162175" cy="500063"/>
          </a:xfrm>
          <a:prstGeom prst="rect">
            <a:avLst/>
          </a:prstGeom>
          <a:noFill/>
          <a:ln w="9525">
            <a:noFill/>
            <a:miter lim="800000"/>
            <a:headEnd/>
            <a:tailEnd/>
          </a:ln>
        </p:spPr>
      </p:pic>
    </p:spTree>
    <p:extLst>
      <p:ext uri="{BB962C8B-B14F-4D97-AF65-F5344CB8AC3E}">
        <p14:creationId xmlns:p14="http://schemas.microsoft.com/office/powerpoint/2010/main" val="3098041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idx="4294967295"/>
          </p:nvPr>
        </p:nvSpPr>
        <p:spPr>
          <a:xfrm>
            <a:off x="368300" y="381000"/>
            <a:ext cx="8473192" cy="762000"/>
          </a:xfrm>
        </p:spPr>
        <p:txBody>
          <a:bodyPr/>
          <a:lstStyle/>
          <a:p>
            <a:pPr eaLnBrk="1" hangingPunct="1">
              <a:defRPr/>
            </a:pPr>
            <a:r>
              <a:rPr lang="en-US" sz="3600" b="1" dirty="0"/>
              <a:t>Neonatal Abstinence Syndrome (NAS)</a:t>
            </a:r>
            <a:endParaRPr lang="en-US" sz="3600" b="1" dirty="0">
              <a:effectLst/>
            </a:endParaRPr>
          </a:p>
        </p:txBody>
      </p:sp>
      <p:sp>
        <p:nvSpPr>
          <p:cNvPr id="19459" name="Rectangle 3"/>
          <p:cNvSpPr>
            <a:spLocks noGrp="1"/>
          </p:cNvSpPr>
          <p:nvPr>
            <p:ph type="body" idx="4294967295"/>
          </p:nvPr>
        </p:nvSpPr>
        <p:spPr>
          <a:xfrm>
            <a:off x="228600" y="1524000"/>
            <a:ext cx="8763000"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t>Other substances produce neurobehavioral dysregulation in the neonate and NAS “like” symptoms</a:t>
            </a:r>
          </a:p>
          <a:p>
            <a:r>
              <a:rPr lang="en-US" dirty="0"/>
              <a:t>They can also potentiate the infant’s expression of opioid-induced NAS:</a:t>
            </a:r>
          </a:p>
          <a:p>
            <a:pPr lvl="1"/>
            <a:r>
              <a:rPr lang="en-US" dirty="0"/>
              <a:t>alcohol</a:t>
            </a:r>
          </a:p>
          <a:p>
            <a:pPr lvl="1"/>
            <a:r>
              <a:rPr lang="en-US" dirty="0"/>
              <a:t>cocaine</a:t>
            </a:r>
          </a:p>
          <a:p>
            <a:pPr lvl="1"/>
            <a:r>
              <a:rPr lang="en-US" dirty="0"/>
              <a:t>methamphetamine</a:t>
            </a:r>
          </a:p>
          <a:p>
            <a:pPr lvl="1"/>
            <a:r>
              <a:rPr lang="en-US" dirty="0"/>
              <a:t>nicotine </a:t>
            </a:r>
          </a:p>
          <a:p>
            <a:pPr lvl="1"/>
            <a:r>
              <a:rPr lang="en-US" dirty="0"/>
              <a:t>psychiatric medications (antidepressants-SRIs)</a:t>
            </a:r>
          </a:p>
          <a:p>
            <a:pPr lvl="1"/>
            <a:r>
              <a:rPr lang="en-US" dirty="0"/>
              <a:t>marijuana</a:t>
            </a:r>
          </a:p>
          <a:p>
            <a:r>
              <a:rPr lang="en-US" dirty="0"/>
              <a:t>Neonatal Opioid Withdrawal Syndrome (NOWS)</a:t>
            </a:r>
          </a:p>
          <a:p>
            <a:pPr lvl="1"/>
            <a:r>
              <a:rPr lang="en-US" altLang="en-US" dirty="0">
                <a:latin typeface="Arial" charset="0"/>
              </a:rPr>
              <a:t>Clarify syndrome is specific to opioids</a:t>
            </a:r>
          </a:p>
          <a:p>
            <a:endParaRPr lang="en-US" dirty="0"/>
          </a:p>
          <a:p>
            <a:pPr eaLnBrk="1" hangingPunct="1">
              <a:lnSpc>
                <a:spcPct val="80000"/>
              </a:lnSpc>
              <a:buClr>
                <a:srgbClr val="FF0000"/>
              </a:buClr>
              <a:buSzPct val="90000"/>
              <a:buFont typeface="Arial" charset="0"/>
              <a:buChar char="•"/>
            </a:pPr>
            <a:endParaRPr lang="en-US" altLang="en-US" b="1" dirty="0">
              <a:effectLst/>
              <a:latin typeface="Arial" charset="0"/>
            </a:endParaRPr>
          </a:p>
        </p:txBody>
      </p:sp>
      <p:pic>
        <p:nvPicPr>
          <p:cNvPr id="4" name="Picture 7"/>
          <p:cNvPicPr>
            <a:picLocks noChangeAspect="1" noChangeArrowheads="1"/>
          </p:cNvPicPr>
          <p:nvPr/>
        </p:nvPicPr>
        <p:blipFill>
          <a:blip r:embed="rId3" cstate="print"/>
          <a:srcRect/>
          <a:stretch>
            <a:fillRect/>
          </a:stretch>
        </p:blipFill>
        <p:spPr bwMode="auto">
          <a:xfrm>
            <a:off x="6840538" y="6242050"/>
            <a:ext cx="2162175" cy="500063"/>
          </a:xfrm>
          <a:prstGeom prst="rect">
            <a:avLst/>
          </a:prstGeom>
          <a:noFill/>
          <a:ln w="9525">
            <a:noFill/>
            <a:miter lim="800000"/>
            <a:headEnd/>
            <a:tailEnd/>
          </a:ln>
        </p:spPr>
      </p:pic>
    </p:spTree>
    <p:extLst>
      <p:ext uri="{BB962C8B-B14F-4D97-AF65-F5344CB8AC3E}">
        <p14:creationId xmlns:p14="http://schemas.microsoft.com/office/powerpoint/2010/main" val="988835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AC48E-F749-2D46-B5FE-A228631A8B5E}"/>
              </a:ext>
            </a:extLst>
          </p:cNvPr>
          <p:cNvSpPr>
            <a:spLocks noGrp="1"/>
          </p:cNvSpPr>
          <p:nvPr>
            <p:ph type="title"/>
          </p:nvPr>
        </p:nvSpPr>
        <p:spPr/>
        <p:txBody>
          <a:bodyPr/>
          <a:lstStyle/>
          <a:p>
            <a:r>
              <a:rPr lang="en-US" dirty="0"/>
              <a:t>Opioids and Developmental Outcome</a:t>
            </a:r>
          </a:p>
        </p:txBody>
      </p:sp>
      <p:pic>
        <p:nvPicPr>
          <p:cNvPr id="5" name="Content Placeholder 4">
            <a:extLst>
              <a:ext uri="{FF2B5EF4-FFF2-40B4-BE49-F238E27FC236}">
                <a16:creationId xmlns:a16="http://schemas.microsoft.com/office/drawing/2014/main" id="{F4B98FBD-8872-624A-A21D-7F891BA713F7}"/>
              </a:ext>
            </a:extLst>
          </p:cNvPr>
          <p:cNvPicPr>
            <a:picLocks noGrp="1" noChangeAspect="1"/>
          </p:cNvPicPr>
          <p:nvPr>
            <p:ph idx="1"/>
          </p:nvPr>
        </p:nvPicPr>
        <p:blipFill>
          <a:blip r:embed="rId2"/>
          <a:stretch>
            <a:fillRect/>
          </a:stretch>
        </p:blipFill>
        <p:spPr>
          <a:xfrm>
            <a:off x="1217096" y="1364877"/>
            <a:ext cx="6906447" cy="4675134"/>
          </a:xfrm>
        </p:spPr>
      </p:pic>
      <p:sp>
        <p:nvSpPr>
          <p:cNvPr id="6" name="TextBox 5">
            <a:extLst>
              <a:ext uri="{FF2B5EF4-FFF2-40B4-BE49-F238E27FC236}">
                <a16:creationId xmlns:a16="http://schemas.microsoft.com/office/drawing/2014/main" id="{B3511596-AF36-A945-8F32-182CD93D55BE}"/>
              </a:ext>
            </a:extLst>
          </p:cNvPr>
          <p:cNvSpPr txBox="1"/>
          <p:nvPr/>
        </p:nvSpPr>
        <p:spPr>
          <a:xfrm>
            <a:off x="2259913" y="6188115"/>
            <a:ext cx="4580625" cy="553998"/>
          </a:xfrm>
          <a:prstGeom prst="rect">
            <a:avLst/>
          </a:prstGeom>
          <a:noFill/>
        </p:spPr>
        <p:txBody>
          <a:bodyPr wrap="square" rtlCol="0">
            <a:spAutoFit/>
          </a:bodyPr>
          <a:lstStyle/>
          <a:p>
            <a:r>
              <a:rPr lang="en-US" sz="1000" dirty="0" err="1"/>
              <a:t>Conradt</a:t>
            </a:r>
            <a:r>
              <a:rPr lang="en-US" sz="1000" dirty="0"/>
              <a:t> E, Flannery T, </a:t>
            </a:r>
            <a:r>
              <a:rPr lang="en-US" sz="1000" dirty="0" err="1"/>
              <a:t>Aschner</a:t>
            </a:r>
            <a:r>
              <a:rPr lang="en-US" sz="1000" dirty="0"/>
              <a:t> JL, et al. Prenatal Opioid Exposure: Neurodevelopmental Consequences and Future Research Priorities. Pediatrics. 2019;144(3):e20190128 </a:t>
            </a:r>
          </a:p>
        </p:txBody>
      </p:sp>
      <p:cxnSp>
        <p:nvCxnSpPr>
          <p:cNvPr id="7" name="Straight Connector 6">
            <a:extLst>
              <a:ext uri="{FF2B5EF4-FFF2-40B4-BE49-F238E27FC236}">
                <a16:creationId xmlns:a16="http://schemas.microsoft.com/office/drawing/2014/main" id="{998D40AC-D771-E144-9B89-6807EE5CA694}"/>
              </a:ext>
            </a:extLst>
          </p:cNvPr>
          <p:cNvCxnSpPr/>
          <p:nvPr/>
        </p:nvCxnSpPr>
        <p:spPr>
          <a:xfrm>
            <a:off x="685800" y="1219200"/>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01B370E-F648-6A4D-A853-614D3DF2B6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329944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p:cNvSpPr>
          <p:nvPr>
            <p:ph type="title" idx="4294967295"/>
          </p:nvPr>
        </p:nvSpPr>
        <p:spPr>
          <a:xfrm>
            <a:off x="393699" y="279400"/>
            <a:ext cx="8489043" cy="762000"/>
          </a:xfrm>
        </p:spPr>
        <p:txBody>
          <a:bodyPr/>
          <a:lstStyle/>
          <a:p>
            <a:pPr eaLnBrk="1" hangingPunct="1">
              <a:defRPr/>
            </a:pPr>
            <a:r>
              <a:rPr lang="en-US" sz="3600" b="1" dirty="0"/>
              <a:t>Neonatal Abstinence Syndrome (NAS)</a:t>
            </a:r>
            <a:endParaRPr lang="en-US" sz="3600" b="1" dirty="0">
              <a:effectLst/>
            </a:endParaRPr>
          </a:p>
        </p:txBody>
      </p:sp>
      <p:sp>
        <p:nvSpPr>
          <p:cNvPr id="19459" name="Rectangle 3"/>
          <p:cNvSpPr>
            <a:spLocks noGrp="1"/>
          </p:cNvSpPr>
          <p:nvPr>
            <p:ph type="body" idx="4294967295"/>
          </p:nvPr>
        </p:nvSpPr>
        <p:spPr>
          <a:xfrm>
            <a:off x="468313" y="977900"/>
            <a:ext cx="8763000" cy="472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sz="2800" dirty="0"/>
              <a:t>Polysubstance use/abuse is the norm </a:t>
            </a:r>
          </a:p>
          <a:p>
            <a:r>
              <a:rPr lang="en-US" sz="2800" dirty="0"/>
              <a:t>Additional risks for these women:</a:t>
            </a:r>
          </a:p>
          <a:p>
            <a:pPr lvl="1"/>
            <a:r>
              <a:rPr lang="en-US" sz="2400" dirty="0"/>
              <a:t>psychiatric co-morbidities</a:t>
            </a:r>
          </a:p>
          <a:p>
            <a:pPr lvl="1"/>
            <a:r>
              <a:rPr lang="en-US" sz="2400" dirty="0"/>
              <a:t>exposure to violence</a:t>
            </a:r>
          </a:p>
          <a:p>
            <a:pPr lvl="1"/>
            <a:r>
              <a:rPr lang="en-US" sz="2400" dirty="0"/>
              <a:t>lack of prenatal care </a:t>
            </a:r>
          </a:p>
          <a:p>
            <a:pPr lvl="1"/>
            <a:r>
              <a:rPr lang="en-US" sz="2400" dirty="0"/>
              <a:t>poor nutrition</a:t>
            </a:r>
          </a:p>
          <a:p>
            <a:pPr lvl="1"/>
            <a:r>
              <a:rPr lang="en-US" sz="2400" dirty="0"/>
              <a:t>stress</a:t>
            </a:r>
          </a:p>
          <a:p>
            <a:pPr lvl="1"/>
            <a:r>
              <a:rPr lang="en-US" sz="2400" dirty="0"/>
              <a:t>genetic</a:t>
            </a:r>
          </a:p>
          <a:p>
            <a:pPr lvl="1"/>
            <a:r>
              <a:rPr lang="en-US" sz="2400" dirty="0"/>
              <a:t>epigenetic</a:t>
            </a:r>
          </a:p>
          <a:p>
            <a:r>
              <a:rPr lang="en-US" dirty="0"/>
              <a:t>How the substance-exposed neonate presents could be</a:t>
            </a:r>
          </a:p>
          <a:p>
            <a:pPr marL="228600" indent="0">
              <a:buNone/>
            </a:pPr>
            <a:r>
              <a:rPr lang="en-US" dirty="0"/>
              <a:t>due to a combination of these and other factors rather than to one specific drug, factors that could potentiate opioid effects.</a:t>
            </a:r>
            <a:endParaRPr lang="en-US" altLang="en-US" b="1" dirty="0">
              <a:effectLst/>
              <a:latin typeface="Arial" charset="0"/>
            </a:endParaRPr>
          </a:p>
        </p:txBody>
      </p:sp>
      <p:pic>
        <p:nvPicPr>
          <p:cNvPr id="4" name="Picture 7"/>
          <p:cNvPicPr>
            <a:picLocks noChangeAspect="1" noChangeArrowheads="1"/>
          </p:cNvPicPr>
          <p:nvPr/>
        </p:nvPicPr>
        <p:blipFill>
          <a:blip r:embed="rId3" cstate="print"/>
          <a:srcRect/>
          <a:stretch>
            <a:fillRect/>
          </a:stretch>
        </p:blipFill>
        <p:spPr bwMode="auto">
          <a:xfrm>
            <a:off x="6840538" y="6242050"/>
            <a:ext cx="2162175" cy="500063"/>
          </a:xfrm>
          <a:prstGeom prst="rect">
            <a:avLst/>
          </a:prstGeom>
          <a:noFill/>
          <a:ln w="9525">
            <a:noFill/>
            <a:miter lim="800000"/>
            <a:headEnd/>
            <a:tailEnd/>
          </a:ln>
        </p:spPr>
      </p:pic>
    </p:spTree>
    <p:extLst>
      <p:ext uri="{BB962C8B-B14F-4D97-AF65-F5344CB8AC3E}">
        <p14:creationId xmlns:p14="http://schemas.microsoft.com/office/powerpoint/2010/main" val="3426708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79FBD6AD-CF9D-3642-8B79-A9D6E5B91B74}"/>
              </a:ext>
            </a:extLst>
          </p:cNvPr>
          <p:cNvSpPr>
            <a:spLocks noGrp="1" noChangeArrowheads="1"/>
          </p:cNvSpPr>
          <p:nvPr>
            <p:ph type="title"/>
          </p:nvPr>
        </p:nvSpPr>
        <p:spPr/>
        <p:txBody>
          <a:bodyPr/>
          <a:lstStyle/>
          <a:p>
            <a:pPr algn="ctr" eaLnBrk="1" hangingPunct="1"/>
            <a:r>
              <a:rPr lang="en-US" altLang="en-US" sz="2800"/>
              <a:t>Maternal Lifestyle Study- NAS</a:t>
            </a:r>
          </a:p>
        </p:txBody>
      </p:sp>
      <p:graphicFrame>
        <p:nvGraphicFramePr>
          <p:cNvPr id="3075" name="Object 5">
            <a:extLst>
              <a:ext uri="{FF2B5EF4-FFF2-40B4-BE49-F238E27FC236}">
                <a16:creationId xmlns:a16="http://schemas.microsoft.com/office/drawing/2014/main" id="{1CC8F82C-7A78-9543-9402-E878A33CF4E0}"/>
              </a:ext>
            </a:extLst>
          </p:cNvPr>
          <p:cNvGraphicFramePr>
            <a:graphicFrameLocks noGrp="1" noChangeAspect="1"/>
          </p:cNvGraphicFramePr>
          <p:nvPr>
            <p:ph type="chart" idx="1"/>
          </p:nvPr>
        </p:nvGraphicFramePr>
        <p:xfrm>
          <a:off x="409575" y="1506538"/>
          <a:ext cx="8253413" cy="4546600"/>
        </p:xfrm>
        <a:graphic>
          <a:graphicData uri="http://schemas.openxmlformats.org/presentationml/2006/ole">
            <mc:AlternateContent xmlns:mc="http://schemas.openxmlformats.org/markup-compatibility/2006">
              <mc:Choice xmlns:v="urn:schemas-microsoft-com:vml" Requires="v">
                <p:oleObj spid="_x0000_s2077" r:id="rId4" imgW="8597900" imgH="4737100" progId="Excel.Chart.8">
                  <p:embed/>
                </p:oleObj>
              </mc:Choice>
              <mc:Fallback>
                <p:oleObj r:id="rId4" imgW="8597900" imgH="4737100" progId="Excel.Chart.8">
                  <p:embed/>
                  <p:pic>
                    <p:nvPicPr>
                      <p:cNvPr id="3075" name="Object 5">
                        <a:extLst>
                          <a:ext uri="{FF2B5EF4-FFF2-40B4-BE49-F238E27FC236}">
                            <a16:creationId xmlns:a16="http://schemas.microsoft.com/office/drawing/2014/main" id="{1CC8F82C-7A78-9543-9402-E878A33CF4E0}"/>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575" y="1506538"/>
                        <a:ext cx="8253413" cy="4546600"/>
                      </a:xfrm>
                      <a:prstGeom prst="rect">
                        <a:avLst/>
                      </a:prstGeom>
                    </p:spPr>
                  </p:pic>
                </p:oleObj>
              </mc:Fallback>
            </mc:AlternateContent>
          </a:graphicData>
        </a:graphic>
      </p:graphicFrame>
      <p:sp>
        <p:nvSpPr>
          <p:cNvPr id="9" name="Left Bracket 8">
            <a:extLst>
              <a:ext uri="{FF2B5EF4-FFF2-40B4-BE49-F238E27FC236}">
                <a16:creationId xmlns:a16="http://schemas.microsoft.com/office/drawing/2014/main" id="{68F13814-9718-EC4F-8E34-4949E819AF16}"/>
              </a:ext>
            </a:extLst>
          </p:cNvPr>
          <p:cNvSpPr/>
          <p:nvPr/>
        </p:nvSpPr>
        <p:spPr>
          <a:xfrm rot="5400000">
            <a:off x="5004594" y="1104106"/>
            <a:ext cx="84138" cy="1254125"/>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10" name="Left Bracket 9">
            <a:extLst>
              <a:ext uri="{FF2B5EF4-FFF2-40B4-BE49-F238E27FC236}">
                <a16:creationId xmlns:a16="http://schemas.microsoft.com/office/drawing/2014/main" id="{D6E05079-B206-F943-B294-A2A5007C6091}"/>
              </a:ext>
            </a:extLst>
          </p:cNvPr>
          <p:cNvSpPr/>
          <p:nvPr/>
        </p:nvSpPr>
        <p:spPr>
          <a:xfrm rot="5400000">
            <a:off x="4768850" y="1690688"/>
            <a:ext cx="46038" cy="627062"/>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3078" name="TextBox 10">
            <a:extLst>
              <a:ext uri="{FF2B5EF4-FFF2-40B4-BE49-F238E27FC236}">
                <a16:creationId xmlns:a16="http://schemas.microsoft.com/office/drawing/2014/main" id="{382F0AAB-3075-3046-86A3-1352ADED8F1F}"/>
              </a:ext>
            </a:extLst>
          </p:cNvPr>
          <p:cNvSpPr txBox="1">
            <a:spLocks noChangeArrowheads="1"/>
          </p:cNvSpPr>
          <p:nvPr/>
        </p:nvSpPr>
        <p:spPr bwMode="auto">
          <a:xfrm>
            <a:off x="4419600" y="1689100"/>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0000"/>
              </a:buClr>
              <a:buFont typeface="Wingdings" pitchFamily="2" charset="2"/>
              <a:buChar char="§"/>
              <a:defRPr sz="2400">
                <a:solidFill>
                  <a:srgbClr val="333333"/>
                </a:solidFill>
                <a:latin typeface="Arial" panose="020B0604020202020204" pitchFamily="34" charset="0"/>
              </a:defRPr>
            </a:lvl1pPr>
            <a:lvl2pPr marL="742950" indent="-285750" eaLnBrk="0" hangingPunct="0">
              <a:spcBef>
                <a:spcPct val="20000"/>
              </a:spcBef>
              <a:buClr>
                <a:srgbClr val="CC0000"/>
              </a:buClr>
              <a:buSzPct val="80000"/>
              <a:buFont typeface="Times New Roman" pitchFamily="2" charset="0"/>
              <a:buChar char="°"/>
              <a:defRPr sz="2000">
                <a:solidFill>
                  <a:srgbClr val="333333"/>
                </a:solidFill>
                <a:latin typeface="Arial" panose="020B0604020202020204" pitchFamily="34" charset="0"/>
              </a:defRPr>
            </a:lvl2pPr>
            <a:lvl3pPr marL="1143000" indent="-228600" eaLnBrk="0" hangingPunct="0">
              <a:spcBef>
                <a:spcPct val="20000"/>
              </a:spcBef>
              <a:buClr>
                <a:srgbClr val="CC0000"/>
              </a:buClr>
              <a:buChar char="•"/>
              <a:defRPr>
                <a:solidFill>
                  <a:srgbClr val="333333"/>
                </a:solidFill>
                <a:latin typeface="Arial" panose="020B0604020202020204" pitchFamily="34" charset="0"/>
              </a:defRPr>
            </a:lvl3pPr>
            <a:lvl4pPr marL="1600200" indent="-228600" eaLnBrk="0" hangingPunct="0">
              <a:spcBef>
                <a:spcPct val="20000"/>
              </a:spcBef>
              <a:buClr>
                <a:srgbClr val="CC0000"/>
              </a:buClr>
              <a:buChar char="–"/>
              <a:defRPr sz="1600">
                <a:solidFill>
                  <a:srgbClr val="333333"/>
                </a:solidFill>
                <a:latin typeface="Arial" panose="020B0604020202020204" pitchFamily="34" charset="0"/>
              </a:defRPr>
            </a:lvl4pPr>
            <a:lvl5pPr marL="2057400" indent="-228600" eaLnBrk="0" hangingPunct="0">
              <a:spcBef>
                <a:spcPct val="20000"/>
              </a:spcBef>
              <a:buClr>
                <a:srgbClr val="CC0000"/>
              </a:buClr>
              <a:buChar char="»"/>
              <a:defRPr sz="1600">
                <a:solidFill>
                  <a:srgbClr val="333333"/>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9pPr>
          </a:lstStyle>
          <a:p>
            <a:pPr eaLnBrk="1" hangingPunct="1">
              <a:spcBef>
                <a:spcPct val="0"/>
              </a:spcBef>
              <a:buClrTx/>
              <a:buFontTx/>
              <a:buNone/>
            </a:pPr>
            <a:r>
              <a:rPr lang="en-US" altLang="en-US" sz="1400">
                <a:solidFill>
                  <a:schemeClr val="tx1"/>
                </a:solidFill>
              </a:rPr>
              <a:t>-12.2*</a:t>
            </a:r>
          </a:p>
        </p:txBody>
      </p:sp>
      <p:sp>
        <p:nvSpPr>
          <p:cNvPr id="3079" name="TextBox 11">
            <a:extLst>
              <a:ext uri="{FF2B5EF4-FFF2-40B4-BE49-F238E27FC236}">
                <a16:creationId xmlns:a16="http://schemas.microsoft.com/office/drawing/2014/main" id="{06D284E7-9348-2E46-8A24-5FA772AFC7C3}"/>
              </a:ext>
            </a:extLst>
          </p:cNvPr>
          <p:cNvSpPr txBox="1">
            <a:spLocks noChangeArrowheads="1"/>
          </p:cNvSpPr>
          <p:nvPr/>
        </p:nvSpPr>
        <p:spPr bwMode="auto">
          <a:xfrm>
            <a:off x="4703763" y="1381125"/>
            <a:ext cx="68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0000"/>
              </a:buClr>
              <a:buFont typeface="Wingdings" pitchFamily="2" charset="2"/>
              <a:buChar char="§"/>
              <a:defRPr sz="2400">
                <a:solidFill>
                  <a:srgbClr val="333333"/>
                </a:solidFill>
                <a:latin typeface="Arial" panose="020B0604020202020204" pitchFamily="34" charset="0"/>
              </a:defRPr>
            </a:lvl1pPr>
            <a:lvl2pPr marL="742950" indent="-285750" eaLnBrk="0" hangingPunct="0">
              <a:spcBef>
                <a:spcPct val="20000"/>
              </a:spcBef>
              <a:buClr>
                <a:srgbClr val="CC0000"/>
              </a:buClr>
              <a:buSzPct val="80000"/>
              <a:buFont typeface="Times New Roman" pitchFamily="2" charset="0"/>
              <a:buChar char="°"/>
              <a:defRPr sz="2000">
                <a:solidFill>
                  <a:srgbClr val="333333"/>
                </a:solidFill>
                <a:latin typeface="Arial" panose="020B0604020202020204" pitchFamily="34" charset="0"/>
              </a:defRPr>
            </a:lvl2pPr>
            <a:lvl3pPr marL="1143000" indent="-228600" eaLnBrk="0" hangingPunct="0">
              <a:spcBef>
                <a:spcPct val="20000"/>
              </a:spcBef>
              <a:buClr>
                <a:srgbClr val="CC0000"/>
              </a:buClr>
              <a:buChar char="•"/>
              <a:defRPr>
                <a:solidFill>
                  <a:srgbClr val="333333"/>
                </a:solidFill>
                <a:latin typeface="Arial" panose="020B0604020202020204" pitchFamily="34" charset="0"/>
              </a:defRPr>
            </a:lvl3pPr>
            <a:lvl4pPr marL="1600200" indent="-228600" eaLnBrk="0" hangingPunct="0">
              <a:spcBef>
                <a:spcPct val="20000"/>
              </a:spcBef>
              <a:buClr>
                <a:srgbClr val="CC0000"/>
              </a:buClr>
              <a:buChar char="–"/>
              <a:defRPr sz="1600">
                <a:solidFill>
                  <a:srgbClr val="333333"/>
                </a:solidFill>
                <a:latin typeface="Arial" panose="020B0604020202020204" pitchFamily="34" charset="0"/>
              </a:defRPr>
            </a:lvl4pPr>
            <a:lvl5pPr marL="2057400" indent="-228600" eaLnBrk="0" hangingPunct="0">
              <a:spcBef>
                <a:spcPct val="20000"/>
              </a:spcBef>
              <a:buClr>
                <a:srgbClr val="CC0000"/>
              </a:buClr>
              <a:buChar char="»"/>
              <a:defRPr sz="1600">
                <a:solidFill>
                  <a:srgbClr val="333333"/>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9pPr>
          </a:lstStyle>
          <a:p>
            <a:pPr eaLnBrk="1" hangingPunct="1">
              <a:spcBef>
                <a:spcPct val="0"/>
              </a:spcBef>
              <a:buClrTx/>
              <a:buFontTx/>
              <a:buNone/>
            </a:pPr>
            <a:r>
              <a:rPr lang="en-US" altLang="en-US" sz="1400">
                <a:solidFill>
                  <a:schemeClr val="tx1"/>
                </a:solidFill>
              </a:rPr>
              <a:t>-14.6*</a:t>
            </a:r>
          </a:p>
        </p:txBody>
      </p:sp>
      <p:pic>
        <p:nvPicPr>
          <p:cNvPr id="3080" name="Picture 7">
            <a:extLst>
              <a:ext uri="{FF2B5EF4-FFF2-40B4-BE49-F238E27FC236}">
                <a16:creationId xmlns:a16="http://schemas.microsoft.com/office/drawing/2014/main" id="{1BF0BF50-B62F-FF40-8E61-FCD70B57D0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19863" y="6192838"/>
            <a:ext cx="2163762" cy="500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TextBox 2">
            <a:extLst>
              <a:ext uri="{FF2B5EF4-FFF2-40B4-BE49-F238E27FC236}">
                <a16:creationId xmlns:a16="http://schemas.microsoft.com/office/drawing/2014/main" id="{2DC60ADD-7FFA-2C40-972A-843697F60C1F}"/>
              </a:ext>
            </a:extLst>
          </p:cNvPr>
          <p:cNvSpPr txBox="1">
            <a:spLocks noChangeArrowheads="1"/>
          </p:cNvSpPr>
          <p:nvPr/>
        </p:nvSpPr>
        <p:spPr bwMode="auto">
          <a:xfrm>
            <a:off x="1262063" y="5756275"/>
            <a:ext cx="4064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C0000"/>
              </a:buClr>
              <a:buFont typeface="Wingdings" pitchFamily="2" charset="2"/>
              <a:buChar char="§"/>
              <a:defRPr sz="2400">
                <a:solidFill>
                  <a:srgbClr val="333333"/>
                </a:solidFill>
                <a:latin typeface="Arial" panose="020B0604020202020204" pitchFamily="34" charset="0"/>
              </a:defRPr>
            </a:lvl1pPr>
            <a:lvl2pPr marL="742950" indent="-285750" eaLnBrk="0" hangingPunct="0">
              <a:spcBef>
                <a:spcPct val="20000"/>
              </a:spcBef>
              <a:buClr>
                <a:srgbClr val="CC0000"/>
              </a:buClr>
              <a:buSzPct val="80000"/>
              <a:buFont typeface="Times New Roman" pitchFamily="2" charset="0"/>
              <a:buChar char="°"/>
              <a:defRPr sz="2000">
                <a:solidFill>
                  <a:srgbClr val="333333"/>
                </a:solidFill>
                <a:latin typeface="Arial" panose="020B0604020202020204" pitchFamily="34" charset="0"/>
              </a:defRPr>
            </a:lvl2pPr>
            <a:lvl3pPr marL="1143000" indent="-228600" eaLnBrk="0" hangingPunct="0">
              <a:spcBef>
                <a:spcPct val="20000"/>
              </a:spcBef>
              <a:buClr>
                <a:srgbClr val="CC0000"/>
              </a:buClr>
              <a:buChar char="•"/>
              <a:defRPr>
                <a:solidFill>
                  <a:srgbClr val="333333"/>
                </a:solidFill>
                <a:latin typeface="Arial" panose="020B0604020202020204" pitchFamily="34" charset="0"/>
              </a:defRPr>
            </a:lvl3pPr>
            <a:lvl4pPr marL="1600200" indent="-228600" eaLnBrk="0" hangingPunct="0">
              <a:spcBef>
                <a:spcPct val="20000"/>
              </a:spcBef>
              <a:buClr>
                <a:srgbClr val="CC0000"/>
              </a:buClr>
              <a:buChar char="–"/>
              <a:defRPr sz="1600">
                <a:solidFill>
                  <a:srgbClr val="333333"/>
                </a:solidFill>
                <a:latin typeface="Arial" panose="020B0604020202020204" pitchFamily="34" charset="0"/>
              </a:defRPr>
            </a:lvl4pPr>
            <a:lvl5pPr marL="2057400" indent="-228600" eaLnBrk="0" hangingPunct="0">
              <a:spcBef>
                <a:spcPct val="20000"/>
              </a:spcBef>
              <a:buClr>
                <a:srgbClr val="CC0000"/>
              </a:buClr>
              <a:buChar char="»"/>
              <a:defRPr sz="1600">
                <a:solidFill>
                  <a:srgbClr val="333333"/>
                </a:solidFill>
                <a:latin typeface="Arial" panose="020B0604020202020204" pitchFamily="34" charset="0"/>
              </a:defRPr>
            </a:lvl5pPr>
            <a:lvl6pPr marL="25146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6pPr>
            <a:lvl7pPr marL="29718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7pPr>
            <a:lvl8pPr marL="34290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8pPr>
            <a:lvl9pPr marL="3886200" indent="-228600" eaLnBrk="0" fontAlgn="base" hangingPunct="0">
              <a:spcBef>
                <a:spcPct val="20000"/>
              </a:spcBef>
              <a:spcAft>
                <a:spcPct val="0"/>
              </a:spcAft>
              <a:buClr>
                <a:srgbClr val="CC0000"/>
              </a:buClr>
              <a:buChar char="»"/>
              <a:defRPr sz="1600">
                <a:solidFill>
                  <a:srgbClr val="333333"/>
                </a:solidFill>
                <a:latin typeface="Arial" panose="020B0604020202020204" pitchFamily="34" charset="0"/>
              </a:defRPr>
            </a:lvl9pPr>
          </a:lstStyle>
          <a:p>
            <a:pPr eaLnBrk="1" hangingPunct="1">
              <a:spcBef>
                <a:spcPct val="0"/>
              </a:spcBef>
              <a:buClrTx/>
              <a:buFontTx/>
              <a:buNone/>
            </a:pPr>
            <a:r>
              <a:rPr lang="en-US" altLang="en-US" sz="1000" dirty="0">
                <a:solidFill>
                  <a:schemeClr val="tx1"/>
                </a:solidFill>
              </a:rPr>
              <a:t>*Mean difference between groups, Bonferroni correction</a:t>
            </a:r>
          </a:p>
        </p:txBody>
      </p:sp>
      <p:sp>
        <p:nvSpPr>
          <p:cNvPr id="13" name="Left Bracket 12">
            <a:extLst>
              <a:ext uri="{FF2B5EF4-FFF2-40B4-BE49-F238E27FC236}">
                <a16:creationId xmlns:a16="http://schemas.microsoft.com/office/drawing/2014/main" id="{BD08A1AC-F99F-044D-9E0E-FC6ADE976747}"/>
              </a:ext>
            </a:extLst>
          </p:cNvPr>
          <p:cNvSpPr/>
          <p:nvPr/>
        </p:nvSpPr>
        <p:spPr>
          <a:xfrm rot="5400000">
            <a:off x="2090738" y="1947862"/>
            <a:ext cx="46038" cy="627063"/>
          </a:xfrm>
          <a:prstGeom prst="leftBracket">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en-US"/>
          </a:p>
        </p:txBody>
      </p:sp>
      <p:sp>
        <p:nvSpPr>
          <p:cNvPr id="2" name="TextBox 1">
            <a:extLst>
              <a:ext uri="{FF2B5EF4-FFF2-40B4-BE49-F238E27FC236}">
                <a16:creationId xmlns:a16="http://schemas.microsoft.com/office/drawing/2014/main" id="{3B00B59F-B3A9-B844-B129-C7A4318F601C}"/>
              </a:ext>
            </a:extLst>
          </p:cNvPr>
          <p:cNvSpPr txBox="1"/>
          <p:nvPr/>
        </p:nvSpPr>
        <p:spPr>
          <a:xfrm>
            <a:off x="3550645" y="6311163"/>
            <a:ext cx="1202893" cy="246221"/>
          </a:xfrm>
          <a:prstGeom prst="rect">
            <a:avLst/>
          </a:prstGeom>
          <a:noFill/>
        </p:spPr>
        <p:txBody>
          <a:bodyPr wrap="square" rtlCol="0">
            <a:spAutoFit/>
          </a:bodyPr>
          <a:lstStyle/>
          <a:p>
            <a:r>
              <a:rPr lang="en-US" sz="1000" dirty="0"/>
              <a:t>(</a:t>
            </a:r>
            <a:r>
              <a:rPr lang="en-US" sz="1000" dirty="0" err="1"/>
              <a:t>Camardo</a:t>
            </a:r>
            <a:r>
              <a:rPr lang="en-US" sz="1000" dirty="0"/>
              <a:t> 2019)</a:t>
            </a:r>
          </a:p>
        </p:txBody>
      </p:sp>
    </p:spTree>
    <p:extLst>
      <p:ext uri="{BB962C8B-B14F-4D97-AF65-F5344CB8AC3E}">
        <p14:creationId xmlns:p14="http://schemas.microsoft.com/office/powerpoint/2010/main" val="3667623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0EE82-119C-3947-8BE3-F2B0EF80D863}"/>
              </a:ext>
            </a:extLst>
          </p:cNvPr>
          <p:cNvSpPr>
            <a:spLocks noGrp="1"/>
          </p:cNvSpPr>
          <p:nvPr>
            <p:ph type="title"/>
          </p:nvPr>
        </p:nvSpPr>
        <p:spPr/>
        <p:txBody>
          <a:bodyPr/>
          <a:lstStyle/>
          <a:p>
            <a:r>
              <a:rPr lang="en-US" dirty="0"/>
              <a:t>Opioids and Developmental Outcome</a:t>
            </a:r>
          </a:p>
        </p:txBody>
      </p:sp>
      <p:sp>
        <p:nvSpPr>
          <p:cNvPr id="3" name="Content Placeholder 2">
            <a:extLst>
              <a:ext uri="{FF2B5EF4-FFF2-40B4-BE49-F238E27FC236}">
                <a16:creationId xmlns:a16="http://schemas.microsoft.com/office/drawing/2014/main" id="{39083CF5-86F0-E64E-B057-6EEE1EA5A4E3}"/>
              </a:ext>
            </a:extLst>
          </p:cNvPr>
          <p:cNvSpPr>
            <a:spLocks noGrp="1"/>
          </p:cNvSpPr>
          <p:nvPr>
            <p:ph idx="1"/>
          </p:nvPr>
        </p:nvSpPr>
        <p:spPr/>
        <p:txBody>
          <a:bodyPr/>
          <a:lstStyle/>
          <a:p>
            <a:r>
              <a:rPr lang="en-US" dirty="0"/>
              <a:t>Another limitation is related to the assessment of NOWS. </a:t>
            </a:r>
          </a:p>
          <a:p>
            <a:r>
              <a:rPr lang="en-US" dirty="0"/>
              <a:t>However, in the vast majority of research, how a NOWS diagnosis may impact neurodevelopmental outcome among children who were exposed to opioids prenatally was not examined.</a:t>
            </a:r>
          </a:p>
          <a:p>
            <a:r>
              <a:rPr lang="en-US" dirty="0"/>
              <a:t>lack of consensus about the method used to assess and diagnose NOWS </a:t>
            </a:r>
          </a:p>
          <a:p>
            <a:r>
              <a:rPr lang="en-US" dirty="0"/>
              <a:t>lack of widespread use of a neurodevelopmental risk- monitoring marker at birth that can be used to identify newborns at risk for NOWS and track their long-term neurodevelopmental outcomes. </a:t>
            </a:r>
          </a:p>
          <a:p>
            <a:endParaRPr lang="en-US" dirty="0"/>
          </a:p>
          <a:p>
            <a:endParaRPr lang="en-US" dirty="0"/>
          </a:p>
          <a:p>
            <a:endParaRPr lang="en-US" dirty="0"/>
          </a:p>
          <a:p>
            <a:endParaRPr lang="en-US" dirty="0"/>
          </a:p>
        </p:txBody>
      </p:sp>
      <p:pic>
        <p:nvPicPr>
          <p:cNvPr id="4" name="Picture 7">
            <a:extLst>
              <a:ext uri="{FF2B5EF4-FFF2-40B4-BE49-F238E27FC236}">
                <a16:creationId xmlns:a16="http://schemas.microsoft.com/office/drawing/2014/main" id="{0C453B7C-222E-4340-8C3C-A4E621B67D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976429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30225" y="130175"/>
            <a:ext cx="9186863" cy="1143000"/>
          </a:xfrm>
        </p:spPr>
        <p:txBody>
          <a:bodyPr/>
          <a:lstStyle/>
          <a:p>
            <a:pPr eaLnBrk="1" hangingPunct="1">
              <a:defRPr/>
            </a:pPr>
            <a:r>
              <a:rPr lang="en-US" sz="3600" dirty="0">
                <a:latin typeface="Arial" charset="0"/>
                <a:ea typeface="MS PGothic" charset="0"/>
                <a:cs typeface="+mj-cs"/>
              </a:rPr>
              <a:t>Opioid Use Disorders: GENTRIFIED</a:t>
            </a:r>
          </a:p>
        </p:txBody>
      </p:sp>
      <p:sp>
        <p:nvSpPr>
          <p:cNvPr id="26627" name="Content Placeholder 2"/>
          <p:cNvSpPr>
            <a:spLocks noGrp="1"/>
          </p:cNvSpPr>
          <p:nvPr>
            <p:ph idx="1"/>
          </p:nvPr>
        </p:nvSpPr>
        <p:spPr>
          <a:xfrm>
            <a:off x="544513" y="977900"/>
            <a:ext cx="8229600" cy="2613025"/>
          </a:xfrm>
        </p:spPr>
        <p:txBody>
          <a:bodyPr/>
          <a:lstStyle/>
          <a:p>
            <a:pPr marL="571500" eaLnBrk="1" hangingPunct="1">
              <a:defRPr/>
            </a:pPr>
            <a:r>
              <a:rPr lang="en-US" b="1" dirty="0">
                <a:cs typeface="+mn-cs"/>
              </a:rPr>
              <a:t>A public health concern of epidemic proportion</a:t>
            </a:r>
          </a:p>
          <a:p>
            <a:pPr marL="571500" eaLnBrk="1" hangingPunct="1">
              <a:defRPr/>
            </a:pPr>
            <a:r>
              <a:rPr lang="en-US" b="1" dirty="0">
                <a:cs typeface="+mn-cs"/>
              </a:rPr>
              <a:t>Crosses cultural, socioeconomic, and gender barriers affecting everyone without prejudice, including </a:t>
            </a:r>
            <a:r>
              <a:rPr lang="en-US" b="1" dirty="0">
                <a:solidFill>
                  <a:srgbClr val="FF0000"/>
                </a:solidFill>
                <a:cs typeface="+mn-cs"/>
              </a:rPr>
              <a:t>infants </a:t>
            </a:r>
          </a:p>
        </p:txBody>
      </p:sp>
      <p:pic>
        <p:nvPicPr>
          <p:cNvPr id="20483" name="Picture 2" descr="Screen Shot 2016-04-03 at 7.22.18 PM.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6067" y="3021626"/>
            <a:ext cx="4285775" cy="3734774"/>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pic>
        <p:nvPicPr>
          <p:cNvPr id="2048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CZsQDp-WkAEcxH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0422" y="2413000"/>
            <a:ext cx="3307292" cy="4445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651" y="5045075"/>
            <a:ext cx="2613512" cy="176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42050" y="4944194"/>
            <a:ext cx="2686746" cy="1850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descr="images.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6300" y="3035300"/>
            <a:ext cx="2990850" cy="1711934"/>
          </a:xfrm>
          <a:prstGeom prst="rect">
            <a:avLst/>
          </a:prstGeom>
        </p:spPr>
      </p:pic>
      <p:sp>
        <p:nvSpPr>
          <p:cNvPr id="12" name="Curved Left Arrow 11"/>
          <p:cNvSpPr/>
          <p:nvPr/>
        </p:nvSpPr>
        <p:spPr>
          <a:xfrm rot="18844172">
            <a:off x="7040152" y="2979421"/>
            <a:ext cx="1656080" cy="1948180"/>
          </a:xfrm>
          <a:prstGeom prst="curvedLeftArrow">
            <a:avLst/>
          </a:prstGeom>
          <a:solidFill>
            <a:srgbClr val="3366FF"/>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Curved Right Arrow 12"/>
          <p:cNvSpPr/>
          <p:nvPr/>
        </p:nvSpPr>
        <p:spPr>
          <a:xfrm rot="3435985">
            <a:off x="1188720" y="2623820"/>
            <a:ext cx="1516380" cy="2354580"/>
          </a:xfrm>
          <a:prstGeom prst="curvedRightArrow">
            <a:avLst/>
          </a:prstGeom>
          <a:solidFill>
            <a:srgbClr val="3366FF"/>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Striped Right Arrow 13"/>
          <p:cNvSpPr/>
          <p:nvPr/>
        </p:nvSpPr>
        <p:spPr>
          <a:xfrm rot="5400000">
            <a:off x="4681220" y="2298700"/>
            <a:ext cx="627380" cy="754380"/>
          </a:xfrm>
          <a:prstGeom prst="stripedRightArrow">
            <a:avLst/>
          </a:prstGeom>
          <a:solidFill>
            <a:srgbClr val="3366FF"/>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TextBox 3"/>
          <p:cNvSpPr txBox="1"/>
          <p:nvPr/>
        </p:nvSpPr>
        <p:spPr>
          <a:xfrm>
            <a:off x="546100" y="2235200"/>
            <a:ext cx="2944787" cy="769441"/>
          </a:xfrm>
          <a:prstGeom prst="rect">
            <a:avLst/>
          </a:prstGeom>
          <a:noFill/>
        </p:spPr>
        <p:txBody>
          <a:bodyPr wrap="none" rtlCol="0">
            <a:spAutoFit/>
          </a:bodyPr>
          <a:lstStyle/>
          <a:p>
            <a:r>
              <a:rPr lang="en-US" sz="4400" b="1" dirty="0"/>
              <a:t>60% - 70%</a:t>
            </a:r>
          </a:p>
        </p:txBody>
      </p:sp>
      <p:sp>
        <p:nvSpPr>
          <p:cNvPr id="17" name="TextBox 16"/>
          <p:cNvSpPr txBox="1"/>
          <p:nvPr/>
        </p:nvSpPr>
        <p:spPr>
          <a:xfrm>
            <a:off x="6134100" y="2235200"/>
            <a:ext cx="2944787" cy="769441"/>
          </a:xfrm>
          <a:prstGeom prst="rect">
            <a:avLst/>
          </a:prstGeom>
          <a:noFill/>
        </p:spPr>
        <p:txBody>
          <a:bodyPr wrap="none" rtlCol="0">
            <a:spAutoFit/>
          </a:bodyPr>
          <a:lstStyle/>
          <a:p>
            <a:r>
              <a:rPr lang="en-US" sz="4400" b="1" dirty="0"/>
              <a:t>30% - 40%</a:t>
            </a:r>
          </a:p>
        </p:txBody>
      </p:sp>
      <p:pic>
        <p:nvPicPr>
          <p:cNvPr id="5" name="Picture 4" descr="Opioids-FutureUse-Adolescents-Feature-1080x66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00759" y="673100"/>
            <a:ext cx="1282642" cy="787400"/>
          </a:xfrm>
          <a:prstGeom prst="rect">
            <a:avLst/>
          </a:prstGeom>
        </p:spPr>
      </p:pic>
      <p:pic>
        <p:nvPicPr>
          <p:cNvPr id="15"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950204" y="334189"/>
            <a:ext cx="3035262" cy="20153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 name="Picture 17" descr="Opioids-FutureUse-Adolescents-Feature-1080x663.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22800" y="1104900"/>
            <a:ext cx="868887" cy="533400"/>
          </a:xfrm>
          <a:prstGeom prst="rect">
            <a:avLst/>
          </a:prstGeom>
        </p:spPr>
      </p:pic>
      <p:sp>
        <p:nvSpPr>
          <p:cNvPr id="2" name="TextBox 1"/>
          <p:cNvSpPr txBox="1"/>
          <p:nvPr/>
        </p:nvSpPr>
        <p:spPr>
          <a:xfrm>
            <a:off x="635000" y="231165"/>
            <a:ext cx="3250091" cy="2246769"/>
          </a:xfrm>
          <a:prstGeom prst="rect">
            <a:avLst/>
          </a:prstGeom>
          <a:noFill/>
        </p:spPr>
        <p:txBody>
          <a:bodyPr wrap="square" rtlCol="0">
            <a:spAutoFit/>
          </a:bodyPr>
          <a:lstStyle/>
          <a:p>
            <a:r>
              <a:rPr lang="en-US" sz="2800" b="1" dirty="0">
                <a:solidFill>
                  <a:schemeClr val="accent2"/>
                </a:solidFill>
              </a:rPr>
              <a:t>NOT EVERY OPIOID EXPOSED BABY </a:t>
            </a:r>
          </a:p>
          <a:p>
            <a:r>
              <a:rPr lang="en-US" sz="2800" b="1" dirty="0">
                <a:solidFill>
                  <a:schemeClr val="accent2"/>
                </a:solidFill>
              </a:rPr>
              <a:t>DEVELOPS NAS/NOWS!!!</a:t>
            </a:r>
          </a:p>
        </p:txBody>
      </p:sp>
    </p:spTree>
    <p:extLst>
      <p:ext uri="{BB962C8B-B14F-4D97-AF65-F5344CB8AC3E}">
        <p14:creationId xmlns:p14="http://schemas.microsoft.com/office/powerpoint/2010/main" val="1930794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23875" y="354013"/>
            <a:ext cx="9186863" cy="1143000"/>
          </a:xfrm>
        </p:spPr>
        <p:txBody>
          <a:bodyPr/>
          <a:lstStyle/>
          <a:p>
            <a:pPr eaLnBrk="1" hangingPunct="1">
              <a:defRPr/>
            </a:pPr>
            <a:r>
              <a:rPr lang="en-US" sz="3600" dirty="0">
                <a:latin typeface="Arial" charset="0"/>
                <a:ea typeface="MS PGothic" charset="0"/>
                <a:cs typeface="+mj-cs"/>
              </a:rPr>
              <a:t>Accurate Diagnosis of NAS is Critical</a:t>
            </a:r>
          </a:p>
        </p:txBody>
      </p:sp>
      <p:pic>
        <p:nvPicPr>
          <p:cNvPr id="2969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700"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1321242"/>
            <a:ext cx="6515344" cy="48844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7908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23875" y="354013"/>
            <a:ext cx="9186863" cy="1143000"/>
          </a:xfrm>
        </p:spPr>
        <p:txBody>
          <a:bodyPr/>
          <a:lstStyle/>
          <a:p>
            <a:pPr eaLnBrk="1" hangingPunct="1">
              <a:defRPr/>
            </a:pPr>
            <a:r>
              <a:rPr lang="en-US" sz="3600" dirty="0">
                <a:latin typeface="Arial" charset="0"/>
                <a:ea typeface="MS PGothic" charset="0"/>
                <a:cs typeface="+mj-cs"/>
              </a:rPr>
              <a:t>Pharmacological Treatment of NAS</a:t>
            </a:r>
          </a:p>
        </p:txBody>
      </p:sp>
      <p:pic>
        <p:nvPicPr>
          <p:cNvPr id="2969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9699" name="Picture 2" descr="560de2771700002c005c6353.jpe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44170" y="1651000"/>
            <a:ext cx="4328106" cy="2679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p:cNvSpPr txBox="1"/>
          <p:nvPr/>
        </p:nvSpPr>
        <p:spPr>
          <a:xfrm>
            <a:off x="4927600" y="4737100"/>
            <a:ext cx="3068218" cy="769441"/>
          </a:xfrm>
          <a:prstGeom prst="rect">
            <a:avLst/>
          </a:prstGeom>
          <a:noFill/>
        </p:spPr>
        <p:txBody>
          <a:bodyPr wrap="none" rtlCol="0">
            <a:spAutoFit/>
            <a:scene3d>
              <a:camera prst="perspectiveContrastingLeftFacing"/>
              <a:lightRig rig="threePt" dir="t"/>
            </a:scene3d>
          </a:bodyPr>
          <a:lstStyle/>
          <a:p>
            <a:r>
              <a:rPr lang="en-US" sz="4400" b="1" dirty="0">
                <a:solidFill>
                  <a:srgbClr val="0000FF"/>
                </a:solidFill>
              </a:rPr>
              <a:t>Morphine?</a:t>
            </a:r>
          </a:p>
        </p:txBody>
      </p:sp>
      <p:sp>
        <p:nvSpPr>
          <p:cNvPr id="8" name="TextBox 7"/>
          <p:cNvSpPr txBox="1"/>
          <p:nvPr/>
        </p:nvSpPr>
        <p:spPr>
          <a:xfrm>
            <a:off x="977900" y="4749800"/>
            <a:ext cx="3809456" cy="830997"/>
          </a:xfrm>
          <a:prstGeom prst="rect">
            <a:avLst/>
          </a:prstGeom>
          <a:noFill/>
        </p:spPr>
        <p:txBody>
          <a:bodyPr wrap="none" rtlCol="0">
            <a:spAutoFit/>
            <a:scene3d>
              <a:camera prst="perspectiveContrastingRightFacing"/>
              <a:lightRig rig="threePt" dir="t"/>
            </a:scene3d>
          </a:bodyPr>
          <a:lstStyle/>
          <a:p>
            <a:r>
              <a:rPr lang="en-US" sz="4800" b="1" dirty="0">
                <a:solidFill>
                  <a:srgbClr val="0000FF"/>
                </a:solidFill>
              </a:rPr>
              <a:t>Methadone?</a:t>
            </a:r>
          </a:p>
        </p:txBody>
      </p:sp>
    </p:spTree>
    <p:extLst>
      <p:ext uri="{BB962C8B-B14F-4D97-AF65-F5344CB8AC3E}">
        <p14:creationId xmlns:p14="http://schemas.microsoft.com/office/powerpoint/2010/main" val="832947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211263"/>
            <a:ext cx="8459788" cy="655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2" name="Title 1"/>
          <p:cNvSpPr txBox="1">
            <a:spLocks/>
          </p:cNvSpPr>
          <p:nvPr/>
        </p:nvSpPr>
        <p:spPr bwMode="auto">
          <a:xfrm>
            <a:off x="465138" y="484188"/>
            <a:ext cx="82296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0325" indent="61913"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3600" b="1">
                <a:cs typeface="MS PGothic" charset="0"/>
              </a:rPr>
              <a:t>How Do You Diagnose NAS?</a:t>
            </a:r>
          </a:p>
        </p:txBody>
      </p:sp>
      <p:sp>
        <p:nvSpPr>
          <p:cNvPr id="4" name="Oval 3"/>
          <p:cNvSpPr>
            <a:spLocks noChangeArrowheads="1"/>
          </p:cNvSpPr>
          <p:nvPr/>
        </p:nvSpPr>
        <p:spPr bwMode="auto">
          <a:xfrm rot="5400000">
            <a:off x="1581150" y="1022350"/>
            <a:ext cx="571500" cy="2082800"/>
          </a:xfrm>
          <a:prstGeom prst="ellipse">
            <a:avLst/>
          </a:prstGeom>
          <a:noFill/>
          <a:ln w="57150">
            <a:solidFill>
              <a:srgbClr val="CC0000"/>
            </a:solidFill>
            <a:round/>
            <a:headEnd/>
            <a:tailEnd/>
          </a:ln>
          <a:effectLst>
            <a:outerShdw blurRad="57150" dist="38100" dir="5400000" algn="ctr" rotWithShape="0">
              <a:srgbClr val="002041">
                <a:alpha val="48000"/>
              </a:srgbClr>
            </a:outerShdw>
          </a:effectLst>
          <a:extLst>
            <a:ext uri="{909E8E84-426E-40dd-AFC4-6F175D3DCCD1}">
              <a14:hiddenFill xmlns:a14="http://schemas.microsoft.com/office/drawing/2010/main" xmlns="">
                <a:solidFill>
                  <a:srgbClr val="FFFFFF"/>
                </a:solidFill>
              </a14:hiddenFill>
            </a:ext>
          </a:extLst>
        </p:spPr>
        <p:txBody>
          <a:bodyPr anchor="ctr"/>
          <a:lstStyle/>
          <a:p>
            <a:pPr>
              <a:defRPr/>
            </a:pPr>
            <a:endParaRPr lang="en-US">
              <a:solidFill>
                <a:srgbClr val="CC0000"/>
              </a:solidFill>
              <a:latin typeface="+mn-lt"/>
              <a:ea typeface="+mn-ea"/>
              <a:cs typeface="+mn-cs"/>
            </a:endParaRPr>
          </a:p>
        </p:txBody>
      </p:sp>
    </p:spTree>
    <p:extLst>
      <p:ext uri="{BB962C8B-B14F-4D97-AF65-F5344CB8AC3E}">
        <p14:creationId xmlns:p14="http://schemas.microsoft.com/office/powerpoint/2010/main" val="1182571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08000" y="228600"/>
            <a:ext cx="9186863" cy="1143000"/>
          </a:xfrm>
        </p:spPr>
        <p:txBody>
          <a:bodyPr/>
          <a:lstStyle/>
          <a:p>
            <a:pPr eaLnBrk="1" hangingPunct="1">
              <a:defRPr/>
            </a:pPr>
            <a:r>
              <a:rPr lang="en-US" sz="3600" dirty="0">
                <a:latin typeface="Arial" charset="0"/>
                <a:ea typeface="MS PGothic" charset="0"/>
                <a:cs typeface="+mj-cs"/>
              </a:rPr>
              <a:t>Definition of High Pitched Cry is </a:t>
            </a:r>
            <a:r>
              <a:rPr lang="en-US" sz="3600" i="1" dirty="0">
                <a:latin typeface="Arial" charset="0"/>
                <a:ea typeface="MS PGothic" charset="0"/>
                <a:cs typeface="+mj-cs"/>
              </a:rPr>
              <a:t>VERY</a:t>
            </a:r>
            <a:r>
              <a:rPr lang="en-US" sz="3600" dirty="0">
                <a:latin typeface="Arial" charset="0"/>
                <a:ea typeface="MS PGothic" charset="0"/>
                <a:cs typeface="+mj-cs"/>
              </a:rPr>
              <a:t> Subjective</a:t>
            </a:r>
          </a:p>
        </p:txBody>
      </p:sp>
      <p:sp>
        <p:nvSpPr>
          <p:cNvPr id="26627" name="Content Placeholder 2"/>
          <p:cNvSpPr>
            <a:spLocks noGrp="1"/>
          </p:cNvSpPr>
          <p:nvPr>
            <p:ph idx="1"/>
          </p:nvPr>
        </p:nvSpPr>
        <p:spPr>
          <a:xfrm>
            <a:off x="501649" y="1338263"/>
            <a:ext cx="8501063" cy="1908175"/>
          </a:xfrm>
        </p:spPr>
        <p:txBody>
          <a:bodyPr/>
          <a:lstStyle/>
          <a:p>
            <a:pPr marL="0" indent="0" eaLnBrk="1" hangingPunct="1">
              <a:buFont typeface="Wingdings" charset="0"/>
              <a:buNone/>
              <a:defRPr/>
            </a:pPr>
            <a:r>
              <a:rPr lang="en-US" dirty="0">
                <a:cs typeface="+mn-cs"/>
              </a:rPr>
              <a:t> </a:t>
            </a:r>
            <a:r>
              <a:rPr lang="en-US" b="1" dirty="0">
                <a:cs typeface="+mn-cs"/>
              </a:rPr>
              <a:t>Crying Excessive/Continuous High Pitch:</a:t>
            </a:r>
          </a:p>
          <a:p>
            <a:pPr marL="0" indent="0" eaLnBrk="1" hangingPunct="1">
              <a:buFont typeface="Wingdings" charset="0"/>
              <a:buNone/>
              <a:defRPr/>
            </a:pPr>
            <a:r>
              <a:rPr lang="en-US" b="1" i="1" dirty="0">
                <a:cs typeface="+mn-cs"/>
              </a:rPr>
              <a:t>“when the infant is unable to decrease crying within a 15 second period…or if the infant continues to cry intently or continuously for up to 5 minutes…if these signs are present </a:t>
            </a:r>
            <a:r>
              <a:rPr lang="en-US" b="1" i="1" u="sng" dirty="0">
                <a:cs typeface="+mn-cs"/>
              </a:rPr>
              <a:t>this item (excessive high-pitched cry) should be scored whether the infant’s cry is high pitched or not</a:t>
            </a:r>
            <a:r>
              <a:rPr lang="en-US" b="1" i="1" dirty="0">
                <a:cs typeface="+mn-cs"/>
              </a:rPr>
              <a:t>”</a:t>
            </a:r>
          </a:p>
          <a:p>
            <a:pPr eaLnBrk="1" hangingPunct="1">
              <a:defRPr/>
            </a:pPr>
            <a:endParaRPr lang="en-US" b="1" dirty="0">
              <a:ea typeface="ＭＳ Ｐゴシック" charset="0"/>
              <a:cs typeface="+mn-cs"/>
            </a:endParaRPr>
          </a:p>
        </p:txBody>
      </p:sp>
      <p:pic>
        <p:nvPicPr>
          <p:cNvPr id="3174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Content Placeholder 3"/>
          <p:cNvPicPr>
            <a:picLocks noChangeAspect="1"/>
          </p:cNvPicPr>
          <p:nvPr/>
        </p:nvPicPr>
        <p:blipFill>
          <a:blip r:embed="rId3">
            <a:extLst>
              <a:ext uri="{28A0092B-C50C-407E-A947-70E740481C1C}">
                <a14:useLocalDpi xmlns:a14="http://schemas.microsoft.com/office/drawing/2010/main" val="0"/>
              </a:ext>
            </a:extLst>
          </a:blip>
          <a:srcRect t="4170" b="4170"/>
          <a:stretch>
            <a:fillRect/>
          </a:stretch>
        </p:blipFill>
        <p:spPr bwMode="auto">
          <a:xfrm>
            <a:off x="981075" y="3709988"/>
            <a:ext cx="3994150" cy="2474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5" descr="dt_140729_newborn_crying_800x600.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3741738"/>
            <a:ext cx="3201988" cy="2400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19891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Start Drug Treatment: Misdiagnosis?</a:t>
            </a:r>
          </a:p>
        </p:txBody>
      </p:sp>
      <p:pic>
        <p:nvPicPr>
          <p:cNvPr id="5" name="BabywNAS_Cry31b-baseline-aac.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38197" y="1371591"/>
            <a:ext cx="7870825" cy="4525963"/>
          </a:xfrm>
        </p:spPr>
      </p:pic>
      <p:pic>
        <p:nvPicPr>
          <p:cNvPr id="4"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838154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6200"/>
            <a:ext cx="8229600" cy="1143000"/>
          </a:xfrm>
        </p:spPr>
        <p:txBody>
          <a:bodyPr/>
          <a:lstStyle/>
          <a:p>
            <a:r>
              <a:rPr lang="en-US" dirty="0"/>
              <a:t>Methadone vs Morphine to Treat NAS</a:t>
            </a:r>
          </a:p>
        </p:txBody>
      </p:sp>
      <p:graphicFrame>
        <p:nvGraphicFramePr>
          <p:cNvPr id="3" name="Table 2"/>
          <p:cNvGraphicFramePr>
            <a:graphicFrameLocks noGrp="1"/>
          </p:cNvGraphicFramePr>
          <p:nvPr>
            <p:extLst>
              <p:ext uri="{D42A27DB-BD31-4B8C-83A1-F6EECF244321}">
                <p14:modId xmlns:p14="http://schemas.microsoft.com/office/powerpoint/2010/main" val="336847730"/>
              </p:ext>
            </p:extLst>
          </p:nvPr>
        </p:nvGraphicFramePr>
        <p:xfrm>
          <a:off x="457200" y="1600200"/>
          <a:ext cx="8378827" cy="4008120"/>
        </p:xfrm>
        <a:graphic>
          <a:graphicData uri="http://schemas.openxmlformats.org/drawingml/2006/table">
            <a:tbl>
              <a:tblPr firstRow="1" bandRow="1">
                <a:tableStyleId>{5C22544A-7EE6-4342-B048-85BDC9FD1C3A}</a:tableStyleId>
              </a:tblPr>
              <a:tblGrid>
                <a:gridCol w="1492568">
                  <a:extLst>
                    <a:ext uri="{9D8B030D-6E8A-4147-A177-3AD203B41FA5}">
                      <a16:colId xmlns:a16="http://schemas.microsoft.com/office/drawing/2014/main" val="20000"/>
                    </a:ext>
                  </a:extLst>
                </a:gridCol>
                <a:gridCol w="1702118">
                  <a:extLst>
                    <a:ext uri="{9D8B030D-6E8A-4147-A177-3AD203B41FA5}">
                      <a16:colId xmlns:a16="http://schemas.microsoft.com/office/drawing/2014/main" val="20001"/>
                    </a:ext>
                  </a:extLst>
                </a:gridCol>
                <a:gridCol w="1544955">
                  <a:extLst>
                    <a:ext uri="{9D8B030D-6E8A-4147-A177-3AD203B41FA5}">
                      <a16:colId xmlns:a16="http://schemas.microsoft.com/office/drawing/2014/main" val="20002"/>
                    </a:ext>
                  </a:extLst>
                </a:gridCol>
                <a:gridCol w="1819593">
                  <a:extLst>
                    <a:ext uri="{9D8B030D-6E8A-4147-A177-3AD203B41FA5}">
                      <a16:colId xmlns:a16="http://schemas.microsoft.com/office/drawing/2014/main" val="20003"/>
                    </a:ext>
                  </a:extLst>
                </a:gridCol>
                <a:gridCol w="1819593">
                  <a:extLst>
                    <a:ext uri="{9D8B030D-6E8A-4147-A177-3AD203B41FA5}">
                      <a16:colId xmlns:a16="http://schemas.microsoft.com/office/drawing/2014/main" val="20004"/>
                    </a:ext>
                  </a:extLst>
                </a:gridCol>
              </a:tblGrid>
              <a:tr h="370840">
                <a:tc gridSpan="3">
                  <a:txBody>
                    <a:bodyPr/>
                    <a:lstStyle/>
                    <a:p>
                      <a:endParaRPr lang="en-US" sz="1400" dirty="0"/>
                    </a:p>
                  </a:txBody>
                  <a:tcPr/>
                </a:tc>
                <a:tc hMerge="1">
                  <a:txBody>
                    <a:bodyPr/>
                    <a:lstStyle/>
                    <a:p>
                      <a:endParaRPr lang="en-US" sz="1400" dirty="0"/>
                    </a:p>
                  </a:txBody>
                  <a:tcPr/>
                </a:tc>
                <a:tc hMerge="1">
                  <a:txBody>
                    <a:bodyPr/>
                    <a:lstStyle/>
                    <a:p>
                      <a:endParaRPr lang="en-US" sz="1400" dirty="0"/>
                    </a:p>
                  </a:txBody>
                  <a:tcPr/>
                </a:tc>
                <a:tc gridSpan="2">
                  <a:txBody>
                    <a:bodyPr/>
                    <a:lstStyle/>
                    <a:p>
                      <a:r>
                        <a:rPr lang="en-US" sz="1400" dirty="0">
                          <a:solidFill>
                            <a:schemeClr val="tx1"/>
                          </a:solidFill>
                        </a:rPr>
                        <a:t>Methadone-Morphine Comparison</a:t>
                      </a: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400" dirty="0"/>
                        <a:t>Outcome</a:t>
                      </a:r>
                    </a:p>
                  </a:txBody>
                  <a:tcPr/>
                </a:tc>
                <a:tc>
                  <a:txBody>
                    <a:bodyPr/>
                    <a:lstStyle/>
                    <a:p>
                      <a:r>
                        <a:rPr lang="en-US" sz="1400" dirty="0"/>
                        <a:t>Methadone (n= 58)</a:t>
                      </a:r>
                    </a:p>
                  </a:txBody>
                  <a:tcPr/>
                </a:tc>
                <a:tc>
                  <a:txBody>
                    <a:bodyPr/>
                    <a:lstStyle/>
                    <a:p>
                      <a:r>
                        <a:rPr lang="en-US" sz="1400" dirty="0"/>
                        <a:t>Morphine (n=58)</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Unadjusted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Adjusted</a:t>
                      </a:r>
                      <a:r>
                        <a:rPr lang="en-US" sz="2000" baseline="30000" dirty="0"/>
                        <a:t>*</a:t>
                      </a:r>
                      <a:endParaRPr lang="en-US" sz="1400" dirty="0"/>
                    </a:p>
                  </a:txBody>
                  <a:tcPr/>
                </a:tc>
                <a:extLst>
                  <a:ext uri="{0D108BD9-81ED-4DB2-BD59-A6C34878D82A}">
                    <a16:rowId xmlns:a16="http://schemas.microsoft.com/office/drawing/2014/main" val="10001"/>
                  </a:ext>
                </a:extLst>
              </a:tr>
              <a:tr h="370840">
                <a:tc>
                  <a:txBody>
                    <a:bodyPr/>
                    <a:lstStyle/>
                    <a:p>
                      <a:r>
                        <a:rPr lang="en-US" sz="1400" dirty="0"/>
                        <a:t>LOS</a:t>
                      </a:r>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Mean (SD)</a:t>
                      </a:r>
                    </a:p>
                    <a:p>
                      <a:endParaRPr lang="en-US" sz="1400" dirty="0"/>
                    </a:p>
                  </a:txBody>
                  <a:tcPr/>
                </a:tc>
                <a:tc>
                  <a:txBody>
                    <a:bodyPr/>
                    <a:lstStyle/>
                    <a:p>
                      <a:r>
                        <a:rPr lang="en-US" sz="1400" dirty="0"/>
                        <a:t>21.8 (15.0)</a:t>
                      </a:r>
                    </a:p>
                  </a:txBody>
                  <a:tcPr/>
                </a:tc>
                <a:tc>
                  <a:txBody>
                    <a:bodyPr/>
                    <a:lstStyle/>
                    <a:p>
                      <a:r>
                        <a:rPr lang="en-US" sz="1400" dirty="0"/>
                        <a:t>23.2 (8.8)</a:t>
                      </a:r>
                    </a:p>
                  </a:txBody>
                  <a:tcPr/>
                </a:tc>
                <a:tc>
                  <a:txBody>
                    <a:bodyPr/>
                    <a:lstStyle/>
                    <a:p>
                      <a:r>
                        <a:rPr lang="en-US" sz="1400" dirty="0"/>
                        <a:t>CI: 0.94 (0.80 – 1.11)</a:t>
                      </a:r>
                      <a:br>
                        <a:rPr lang="en-US" sz="1400" dirty="0"/>
                      </a:br>
                      <a:r>
                        <a:rPr lang="en-US" sz="1400" dirty="0"/>
                        <a:t>  p= 0.48</a:t>
                      </a:r>
                    </a:p>
                  </a:txBody>
                  <a:tcPr/>
                </a:tc>
                <a:tc>
                  <a:txBody>
                    <a:bodyPr/>
                    <a:lstStyle/>
                    <a:p>
                      <a:r>
                        <a:rPr lang="en-US" sz="1400" dirty="0"/>
                        <a:t>CI: 0.86 (0.74 – 1.00)</a:t>
                      </a:r>
                      <a:br>
                        <a:rPr lang="en-US" sz="1400" dirty="0"/>
                      </a:br>
                      <a:r>
                        <a:rPr lang="en-US" sz="1400" dirty="0"/>
                        <a:t>p= 0.046</a:t>
                      </a:r>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Median (IQR)</a:t>
                      </a:r>
                    </a:p>
                    <a:p>
                      <a:endParaRPr lang="en-US" sz="1400" dirty="0"/>
                    </a:p>
                  </a:txBody>
                  <a:tcPr/>
                </a:tc>
                <a:tc>
                  <a:txBody>
                    <a:bodyPr/>
                    <a:lstStyle/>
                    <a:p>
                      <a:r>
                        <a:rPr lang="en-US" sz="1400" dirty="0"/>
                        <a:t> 16 (14 to 22)</a:t>
                      </a:r>
                    </a:p>
                  </a:txBody>
                  <a:tcPr/>
                </a:tc>
                <a:tc>
                  <a:txBody>
                    <a:bodyPr/>
                    <a:lstStyle/>
                    <a:p>
                      <a:r>
                        <a:rPr lang="en-US" sz="1400" dirty="0"/>
                        <a:t>20 ( 16</a:t>
                      </a:r>
                      <a:r>
                        <a:rPr lang="en-US" sz="1400" baseline="0" dirty="0"/>
                        <a:t> to 27) </a:t>
                      </a:r>
                      <a:endParaRPr lang="en-US" sz="1400" dirty="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LOT</a:t>
                      </a:r>
                    </a:p>
                    <a:p>
                      <a:r>
                        <a:rPr lang="en-US" sz="1400" dirty="0"/>
                        <a:t> </a:t>
                      </a:r>
                    </a:p>
                  </a:txBody>
                  <a:tcPr/>
                </a:tc>
                <a:tc>
                  <a:txBody>
                    <a:bodyPr/>
                    <a:lstStyle/>
                    <a:p>
                      <a:endParaRPr lang="en-US" sz="1400"/>
                    </a:p>
                  </a:txBody>
                  <a:tcPr/>
                </a:tc>
                <a:tc>
                  <a:txBody>
                    <a:bodyPr/>
                    <a:lstStyle/>
                    <a:p>
                      <a:endParaRPr lang="en-US" sz="1400"/>
                    </a:p>
                  </a:txBody>
                  <a:tcPr/>
                </a:tc>
                <a:tc>
                  <a:txBody>
                    <a:bodyPr/>
                    <a:lstStyle/>
                    <a:p>
                      <a:endParaRPr lang="en-US" sz="1400"/>
                    </a:p>
                  </a:txBody>
                  <a:tcPr/>
                </a:tc>
                <a:tc>
                  <a:txBody>
                    <a:bodyPr/>
                    <a:lstStyle/>
                    <a:p>
                      <a:endParaRPr lang="en-US" sz="1400"/>
                    </a:p>
                  </a:txBody>
                  <a:tcPr/>
                </a:tc>
                <a:extLst>
                  <a:ext uri="{0D108BD9-81ED-4DB2-BD59-A6C34878D82A}">
                    <a16:rowId xmlns:a16="http://schemas.microsoft.com/office/drawing/2014/main" val="1000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Mean (SD)</a:t>
                      </a:r>
                    </a:p>
                    <a:p>
                      <a:endParaRPr lang="en-US" sz="1400" dirty="0"/>
                    </a:p>
                  </a:txBody>
                  <a:tcPr/>
                </a:tc>
                <a:tc>
                  <a:txBody>
                    <a:bodyPr/>
                    <a:lstStyle/>
                    <a:p>
                      <a:r>
                        <a:rPr lang="en-US" sz="1400" dirty="0"/>
                        <a:t>14.7 (8.0)</a:t>
                      </a:r>
                    </a:p>
                  </a:txBody>
                  <a:tcPr/>
                </a:tc>
                <a:tc>
                  <a:txBody>
                    <a:bodyPr/>
                    <a:lstStyle/>
                    <a:p>
                      <a:r>
                        <a:rPr lang="en-US" sz="1400" dirty="0"/>
                        <a:t>16.6 (6.9)</a:t>
                      </a:r>
                    </a:p>
                  </a:txBody>
                  <a:tcPr/>
                </a:tc>
                <a:tc>
                  <a:txBody>
                    <a:bodyPr/>
                    <a:lstStyle/>
                    <a:p>
                      <a:r>
                        <a:rPr lang="en-US" sz="1400" dirty="0"/>
                        <a:t>CI:</a:t>
                      </a:r>
                      <a:r>
                        <a:rPr lang="en-US" sz="1400" baseline="0" dirty="0"/>
                        <a:t> 0.89 ( 0.76 – 1.04)</a:t>
                      </a:r>
                      <a:br>
                        <a:rPr lang="en-US" sz="1400" baseline="0" dirty="0"/>
                      </a:br>
                      <a:r>
                        <a:rPr lang="en-US" sz="1400" baseline="0" dirty="0"/>
                        <a:t>p= 0.14</a:t>
                      </a:r>
                      <a:endParaRPr lang="en-US" sz="1400" dirty="0"/>
                    </a:p>
                  </a:txBody>
                  <a:tcPr/>
                </a:tc>
                <a:tc>
                  <a:txBody>
                    <a:bodyPr/>
                    <a:lstStyle/>
                    <a:p>
                      <a:r>
                        <a:rPr lang="en-US" sz="1400" dirty="0"/>
                        <a:t>CI: 0.84 (0.73 – 0.97) </a:t>
                      </a:r>
                      <a:br>
                        <a:rPr lang="en-US" sz="1400" dirty="0"/>
                      </a:br>
                      <a:r>
                        <a:rPr lang="en-US" sz="1400" dirty="0"/>
                        <a:t>p= 0.02</a:t>
                      </a:r>
                    </a:p>
                  </a:txBody>
                  <a:tcPr/>
                </a:tc>
                <a:extLst>
                  <a:ext uri="{0D108BD9-81ED-4DB2-BD59-A6C34878D82A}">
                    <a16:rowId xmlns:a16="http://schemas.microsoft.com/office/drawing/2014/main" val="10006"/>
                  </a:ext>
                </a:extLst>
              </a:tr>
              <a:tr h="370840">
                <a:tc>
                  <a:txBody>
                    <a:bodyPr/>
                    <a:lstStyle/>
                    <a:p>
                      <a:r>
                        <a:rPr lang="en-US" sz="1400" dirty="0"/>
                        <a:t>   Median (IQR)</a:t>
                      </a:r>
                    </a:p>
                  </a:txBody>
                  <a:tcPr/>
                </a:tc>
                <a:tc>
                  <a:txBody>
                    <a:bodyPr/>
                    <a:lstStyle/>
                    <a:p>
                      <a:r>
                        <a:rPr lang="en-US" sz="1400" dirty="0"/>
                        <a:t> 11.5 (10</a:t>
                      </a:r>
                      <a:r>
                        <a:rPr lang="en-US" sz="1400" baseline="0" dirty="0"/>
                        <a:t> – 17)</a:t>
                      </a:r>
                      <a:endParaRPr lang="en-US" sz="1400" dirty="0"/>
                    </a:p>
                  </a:txBody>
                  <a:tcPr/>
                </a:tc>
                <a:tc>
                  <a:txBody>
                    <a:bodyPr/>
                    <a:lstStyle/>
                    <a:p>
                      <a:r>
                        <a:rPr lang="en-US" sz="1400" dirty="0"/>
                        <a:t>15 (12 -19) </a:t>
                      </a:r>
                    </a:p>
                  </a:txBody>
                  <a:tcPr/>
                </a:tc>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7"/>
                  </a:ext>
                </a:extLst>
              </a:tr>
            </a:tbl>
          </a:graphicData>
        </a:graphic>
      </p:graphicFrame>
      <p:pic>
        <p:nvPicPr>
          <p:cNvPr id="8" name="Picture 13" descr="Cove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600200" y="7086600"/>
            <a:ext cx="8109362" cy="45259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62376" y="5661211"/>
            <a:ext cx="7768473" cy="379591"/>
          </a:xfrm>
          <a:prstGeom prst="rect">
            <a:avLst/>
          </a:prstGeom>
          <a:noFill/>
        </p:spPr>
        <p:txBody>
          <a:bodyPr wrap="none" rtlCol="0">
            <a:spAutoFit/>
          </a:bodyPr>
          <a:lstStyle/>
          <a:p>
            <a:r>
              <a:rPr lang="en-US" sz="2800" baseline="30000" dirty="0"/>
              <a:t>*</a:t>
            </a:r>
            <a:r>
              <a:rPr lang="en-US" sz="1400" dirty="0"/>
              <a:t>Adjusted for site and type of maternal opioid (methadone, buprenorphine, or opioids for pain) </a:t>
            </a:r>
          </a:p>
        </p:txBody>
      </p:sp>
      <p:cxnSp>
        <p:nvCxnSpPr>
          <p:cNvPr id="6" name="Straight Connector 5"/>
          <p:cNvCxnSpPr/>
          <p:nvPr/>
        </p:nvCxnSpPr>
        <p:spPr>
          <a:xfrm>
            <a:off x="685800" y="762000"/>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7E794018-B7A9-7D44-9C84-FF6769509456}"/>
              </a:ext>
            </a:extLst>
          </p:cNvPr>
          <p:cNvSpPr txBox="1"/>
          <p:nvPr/>
        </p:nvSpPr>
        <p:spPr>
          <a:xfrm>
            <a:off x="3697941" y="6286701"/>
            <a:ext cx="1255472" cy="246221"/>
          </a:xfrm>
          <a:prstGeom prst="rect">
            <a:avLst/>
          </a:prstGeom>
          <a:noFill/>
        </p:spPr>
        <p:txBody>
          <a:bodyPr wrap="none" rtlCol="0">
            <a:spAutoFit/>
          </a:bodyPr>
          <a:lstStyle/>
          <a:p>
            <a:r>
              <a:rPr lang="en-US" sz="1000" dirty="0"/>
              <a:t>(Davis et al., 2018)</a:t>
            </a:r>
          </a:p>
        </p:txBody>
      </p:sp>
      <p:pic>
        <p:nvPicPr>
          <p:cNvPr id="10" name="Picture 7">
            <a:extLst>
              <a:ext uri="{FF2B5EF4-FFF2-40B4-BE49-F238E27FC236}">
                <a16:creationId xmlns:a16="http://schemas.microsoft.com/office/drawing/2014/main" id="{D3E4247C-1CEB-064C-B6CC-F5273A97E1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7442032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Treatment Medication and Neurobehavior</a:t>
            </a:r>
          </a:p>
        </p:txBody>
      </p:sp>
      <p:pic>
        <p:nvPicPr>
          <p:cNvPr id="5" name="Content Placeholder 4">
            <a:extLst>
              <a:ext uri="{FF2B5EF4-FFF2-40B4-BE49-F238E27FC236}">
                <a16:creationId xmlns:a16="http://schemas.microsoft.com/office/drawing/2014/main" id="{BD65C3AB-8442-5D4F-B9A5-DC920E01BACA}"/>
              </a:ext>
            </a:extLst>
          </p:cNvPr>
          <p:cNvPicPr>
            <a:picLocks noGrp="1" noChangeAspect="1"/>
          </p:cNvPicPr>
          <p:nvPr>
            <p:ph idx="1"/>
          </p:nvPr>
        </p:nvPicPr>
        <p:blipFill>
          <a:blip r:embed="rId3"/>
          <a:stretch>
            <a:fillRect/>
          </a:stretch>
        </p:blipFill>
        <p:spPr>
          <a:xfrm>
            <a:off x="1554691" y="1447800"/>
            <a:ext cx="6034617" cy="4525963"/>
          </a:xfrm>
        </p:spPr>
      </p:pic>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1524000"/>
            <a:ext cx="7470997" cy="4886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553200" y="2971800"/>
            <a:ext cx="1679797" cy="457200"/>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8955467">
            <a:off x="1540886" y="4899902"/>
            <a:ext cx="1924574" cy="1297577"/>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8955467">
            <a:off x="4766072" y="5517911"/>
            <a:ext cx="2051769" cy="599661"/>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685800" y="1371600"/>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0" name="Picture 7">
            <a:extLst>
              <a:ext uri="{FF2B5EF4-FFF2-40B4-BE49-F238E27FC236}">
                <a16:creationId xmlns:a16="http://schemas.microsoft.com/office/drawing/2014/main" id="{66B39572-0FC2-2149-9845-13E3792367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8433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Treatment Medication and Neurobehavior</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7407" y="1417638"/>
            <a:ext cx="6738735" cy="4747838"/>
          </a:xfrm>
        </p:spPr>
      </p:pic>
      <p:cxnSp>
        <p:nvCxnSpPr>
          <p:cNvPr id="4" name="Straight Connector 3"/>
          <p:cNvCxnSpPr/>
          <p:nvPr/>
        </p:nvCxnSpPr>
        <p:spPr>
          <a:xfrm>
            <a:off x="685800" y="1275224"/>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6" name="Picture 7">
            <a:extLst>
              <a:ext uri="{FF2B5EF4-FFF2-40B4-BE49-F238E27FC236}">
                <a16:creationId xmlns:a16="http://schemas.microsoft.com/office/drawing/2014/main" id="{0F002DC8-46CB-3343-AD23-772411954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49817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CFD174-4F85-4345-9814-74880C3D5E41}"/>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BA7E575-8921-2E48-8D6B-C8A1C7D4EF03}"/>
              </a:ext>
            </a:extLst>
          </p:cNvPr>
          <p:cNvPicPr>
            <a:picLocks noGrp="1" noChangeAspect="1"/>
          </p:cNvPicPr>
          <p:nvPr>
            <p:ph idx="1"/>
          </p:nvPr>
        </p:nvPicPr>
        <p:blipFill>
          <a:blip r:embed="rId2"/>
          <a:stretch>
            <a:fillRect/>
          </a:stretch>
        </p:blipFill>
        <p:spPr>
          <a:xfrm>
            <a:off x="573055" y="416859"/>
            <a:ext cx="7718611" cy="5788959"/>
          </a:xfrm>
          <a:prstGeom prst="rect">
            <a:avLst/>
          </a:prstGeom>
        </p:spPr>
      </p:pic>
      <p:pic>
        <p:nvPicPr>
          <p:cNvPr id="5" name="Picture 7">
            <a:extLst>
              <a:ext uri="{FF2B5EF4-FFF2-40B4-BE49-F238E27FC236}">
                <a16:creationId xmlns:a16="http://schemas.microsoft.com/office/drawing/2014/main" id="{8625EA60-2920-C842-BD6D-6F38BDF2E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TextBox 5">
            <a:extLst>
              <a:ext uri="{FF2B5EF4-FFF2-40B4-BE49-F238E27FC236}">
                <a16:creationId xmlns:a16="http://schemas.microsoft.com/office/drawing/2014/main" id="{257C8A3A-D0F6-F94C-BD2B-C7F7DB05B366}"/>
              </a:ext>
            </a:extLst>
          </p:cNvPr>
          <p:cNvSpPr txBox="1"/>
          <p:nvPr/>
        </p:nvSpPr>
        <p:spPr>
          <a:xfrm>
            <a:off x="3379290" y="6248475"/>
            <a:ext cx="1513556" cy="246221"/>
          </a:xfrm>
          <a:prstGeom prst="rect">
            <a:avLst/>
          </a:prstGeom>
          <a:noFill/>
        </p:spPr>
        <p:txBody>
          <a:bodyPr wrap="none" rtlCol="0">
            <a:spAutoFit/>
          </a:bodyPr>
          <a:lstStyle/>
          <a:p>
            <a:r>
              <a:rPr lang="en-US" sz="1000" dirty="0"/>
              <a:t>(</a:t>
            </a:r>
            <a:r>
              <a:rPr lang="en-US" sz="1000" dirty="0" err="1"/>
              <a:t>Czynski</a:t>
            </a:r>
            <a:r>
              <a:rPr lang="en-US" sz="1000" dirty="0"/>
              <a:t> et al, in press)</a:t>
            </a:r>
          </a:p>
        </p:txBody>
      </p:sp>
    </p:spTree>
    <p:extLst>
      <p:ext uri="{BB962C8B-B14F-4D97-AF65-F5344CB8AC3E}">
        <p14:creationId xmlns:p14="http://schemas.microsoft.com/office/powerpoint/2010/main" val="2322079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Pregnancy and Prescription Opioids</a:t>
            </a:r>
          </a:p>
        </p:txBody>
      </p:sp>
      <p:sp>
        <p:nvSpPr>
          <p:cNvPr id="2" name="Content Placeholder 1"/>
          <p:cNvSpPr>
            <a:spLocks noGrp="1"/>
          </p:cNvSpPr>
          <p:nvPr>
            <p:ph idx="1"/>
          </p:nvPr>
        </p:nvSpPr>
        <p:spPr>
          <a:xfrm>
            <a:off x="457200" y="1219200"/>
            <a:ext cx="8455408" cy="4525963"/>
          </a:xfrm>
        </p:spPr>
        <p:txBody>
          <a:bodyPr/>
          <a:lstStyle/>
          <a:p>
            <a:pPr marL="342900" lvl="1" indent="-342900">
              <a:buFont typeface="Arial" panose="020B0604020202020204" pitchFamily="34" charset="0"/>
              <a:buChar char="•"/>
            </a:pPr>
            <a:r>
              <a:rPr lang="en-US" sz="2000" dirty="0"/>
              <a:t>Nationally 14% of all pregnant women receive an opioid prescription</a:t>
            </a:r>
            <a:r>
              <a:rPr lang="en-US" sz="2000" baseline="30000" dirty="0"/>
              <a:t>*</a:t>
            </a:r>
            <a:endParaRPr lang="en-US" sz="2000" dirty="0"/>
          </a:p>
          <a:p>
            <a:pPr marL="0" lvl="1" indent="0">
              <a:buNone/>
            </a:pPr>
            <a:endParaRPr lang="en-US"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2540" y="1723725"/>
            <a:ext cx="6179143" cy="450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3"/>
          <p:cNvSpPr txBox="1"/>
          <p:nvPr/>
        </p:nvSpPr>
        <p:spPr>
          <a:xfrm>
            <a:off x="3924922" y="6404632"/>
            <a:ext cx="2046392" cy="24622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p>
            <a:r>
              <a:rPr lang="en-US" sz="1000" dirty="0"/>
              <a:t>(</a:t>
            </a:r>
            <a:r>
              <a:rPr sz="1000" dirty="0"/>
              <a:t>Bateman et al, Anesthesiol. 2014</a:t>
            </a:r>
            <a:r>
              <a:rPr lang="en-US" sz="1000" dirty="0"/>
              <a:t>)</a:t>
            </a:r>
            <a:endParaRPr sz="1000" dirty="0"/>
          </a:p>
        </p:txBody>
      </p:sp>
      <p:sp>
        <p:nvSpPr>
          <p:cNvPr id="5" name="Right Arrow 4"/>
          <p:cNvSpPr/>
          <p:nvPr/>
        </p:nvSpPr>
        <p:spPr>
          <a:xfrm rot="10800000">
            <a:off x="7425948" y="2795931"/>
            <a:ext cx="609600" cy="1447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p:nvCxnSpPr>
        <p:spPr>
          <a:xfrm>
            <a:off x="609599" y="1143000"/>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C98BE68B-4A27-6A4D-B803-93F5B362F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53288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F2FA0-85C9-1E48-B6CC-C7AB11DCABE5}"/>
              </a:ext>
            </a:extLst>
          </p:cNvPr>
          <p:cNvSpPr>
            <a:spLocks noGrp="1"/>
          </p:cNvSpPr>
          <p:nvPr>
            <p:ph type="title"/>
          </p:nvPr>
        </p:nvSpPr>
        <p:spPr>
          <a:xfrm>
            <a:off x="533400" y="266792"/>
            <a:ext cx="8445500" cy="834495"/>
          </a:xfrm>
        </p:spPr>
        <p:txBody>
          <a:bodyPr>
            <a:normAutofit fontScale="90000"/>
          </a:bodyPr>
          <a:lstStyle/>
          <a:p>
            <a:pPr algn="ctr"/>
            <a:r>
              <a:rPr lang="en-US" dirty="0"/>
              <a:t>Language Composite Score:</a:t>
            </a:r>
            <a:br>
              <a:rPr lang="en-US" dirty="0"/>
            </a:br>
            <a:r>
              <a:rPr lang="en-US" dirty="0"/>
              <a:t>Morphine Treated vs Normative Sample</a:t>
            </a:r>
          </a:p>
        </p:txBody>
      </p:sp>
      <p:sp>
        <p:nvSpPr>
          <p:cNvPr id="6" name="TextBox 5"/>
          <p:cNvSpPr txBox="1"/>
          <p:nvPr/>
        </p:nvSpPr>
        <p:spPr>
          <a:xfrm>
            <a:off x="4021666" y="4521829"/>
            <a:ext cx="499534" cy="276999"/>
          </a:xfrm>
          <a:prstGeom prst="rect">
            <a:avLst/>
          </a:prstGeom>
          <a:noFill/>
        </p:spPr>
        <p:txBody>
          <a:bodyPr wrap="square" rtlCol="0">
            <a:spAutoFit/>
          </a:bodyPr>
          <a:lstStyle/>
          <a:p>
            <a:r>
              <a:rPr lang="en-US" sz="1200" dirty="0">
                <a:solidFill>
                  <a:schemeClr val="bg1"/>
                </a:solidFill>
              </a:rPr>
              <a:t>16%</a:t>
            </a:r>
          </a:p>
        </p:txBody>
      </p:sp>
      <p:sp>
        <p:nvSpPr>
          <p:cNvPr id="9" name="TextBox 8"/>
          <p:cNvSpPr txBox="1"/>
          <p:nvPr/>
        </p:nvSpPr>
        <p:spPr>
          <a:xfrm>
            <a:off x="2743201" y="4256327"/>
            <a:ext cx="626533" cy="276999"/>
          </a:xfrm>
          <a:prstGeom prst="rect">
            <a:avLst/>
          </a:prstGeom>
          <a:noFill/>
        </p:spPr>
        <p:txBody>
          <a:bodyPr wrap="square" rtlCol="0">
            <a:spAutoFit/>
          </a:bodyPr>
          <a:lstStyle/>
          <a:p>
            <a:r>
              <a:rPr lang="en-US" sz="1200" b="1" dirty="0">
                <a:solidFill>
                  <a:schemeClr val="bg1"/>
                </a:solidFill>
              </a:rPr>
              <a:t>30%</a:t>
            </a:r>
          </a:p>
        </p:txBody>
      </p:sp>
      <p:sp>
        <p:nvSpPr>
          <p:cNvPr id="11" name="TextBox 10"/>
          <p:cNvSpPr txBox="1"/>
          <p:nvPr/>
        </p:nvSpPr>
        <p:spPr>
          <a:xfrm>
            <a:off x="3166534" y="4513986"/>
            <a:ext cx="626533" cy="276999"/>
          </a:xfrm>
          <a:prstGeom prst="rect">
            <a:avLst/>
          </a:prstGeom>
          <a:noFill/>
        </p:spPr>
        <p:txBody>
          <a:bodyPr wrap="square" rtlCol="0">
            <a:spAutoFit/>
          </a:bodyPr>
          <a:lstStyle/>
          <a:p>
            <a:r>
              <a:rPr lang="en-US" sz="1200" b="1" dirty="0">
                <a:solidFill>
                  <a:schemeClr val="bg1"/>
                </a:solidFill>
              </a:rPr>
              <a:t>30%</a:t>
            </a:r>
          </a:p>
        </p:txBody>
      </p:sp>
      <p:grpSp>
        <p:nvGrpSpPr>
          <p:cNvPr id="4" name="Group 3"/>
          <p:cNvGrpSpPr/>
          <p:nvPr/>
        </p:nvGrpSpPr>
        <p:grpSpPr>
          <a:xfrm>
            <a:off x="885825" y="1281112"/>
            <a:ext cx="7372350" cy="4938606"/>
            <a:chOff x="720725" y="1281112"/>
            <a:chExt cx="7372350" cy="4938606"/>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 y="1281112"/>
              <a:ext cx="7372350" cy="493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929434" y="2325341"/>
              <a:ext cx="3092232" cy="369332"/>
            </a:xfrm>
            <a:prstGeom prst="rect">
              <a:avLst/>
            </a:prstGeom>
          </p:spPr>
          <p:txBody>
            <a:bodyPr wrap="square">
              <a:spAutoFit/>
            </a:bodyPr>
            <a:lstStyle/>
            <a:p>
              <a:r>
                <a:rPr lang="en-US" b="1" dirty="0"/>
                <a:t>Chi Square = 4.81, </a:t>
              </a:r>
              <a:r>
                <a:rPr lang="en-US" b="1" i="1" dirty="0"/>
                <a:t>P</a:t>
              </a:r>
              <a:r>
                <a:rPr lang="en-US" b="1" dirty="0"/>
                <a:t>= .03</a:t>
              </a:r>
            </a:p>
          </p:txBody>
        </p:sp>
      </p:grpSp>
      <p:cxnSp>
        <p:nvCxnSpPr>
          <p:cNvPr id="10" name="Straight Connector 9"/>
          <p:cNvCxnSpPr/>
          <p:nvPr/>
        </p:nvCxnSpPr>
        <p:spPr>
          <a:xfrm>
            <a:off x="714375" y="1143000"/>
            <a:ext cx="75438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12" name="Picture 7">
            <a:extLst>
              <a:ext uri="{FF2B5EF4-FFF2-40B4-BE49-F238E27FC236}">
                <a16:creationId xmlns:a16="http://schemas.microsoft.com/office/drawing/2014/main" id="{B7DC2538-7936-294F-9C49-0176036037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TextBox 12">
            <a:extLst>
              <a:ext uri="{FF2B5EF4-FFF2-40B4-BE49-F238E27FC236}">
                <a16:creationId xmlns:a16="http://schemas.microsoft.com/office/drawing/2014/main" id="{17535805-409F-764B-BCEC-7DA097717726}"/>
              </a:ext>
            </a:extLst>
          </p:cNvPr>
          <p:cNvSpPr txBox="1"/>
          <p:nvPr/>
        </p:nvSpPr>
        <p:spPr>
          <a:xfrm>
            <a:off x="3479800" y="6346997"/>
            <a:ext cx="1513556" cy="246221"/>
          </a:xfrm>
          <a:prstGeom prst="rect">
            <a:avLst/>
          </a:prstGeom>
          <a:noFill/>
        </p:spPr>
        <p:txBody>
          <a:bodyPr wrap="none" rtlCol="0">
            <a:spAutoFit/>
          </a:bodyPr>
          <a:lstStyle/>
          <a:p>
            <a:r>
              <a:rPr lang="en-US" sz="1000" dirty="0"/>
              <a:t>(</a:t>
            </a:r>
            <a:r>
              <a:rPr lang="en-US" sz="1000" dirty="0" err="1"/>
              <a:t>Czynski</a:t>
            </a:r>
            <a:r>
              <a:rPr lang="en-US" sz="1000" dirty="0"/>
              <a:t> et al, in press)</a:t>
            </a:r>
          </a:p>
        </p:txBody>
      </p:sp>
    </p:spTree>
    <p:extLst>
      <p:ext uri="{BB962C8B-B14F-4D97-AF65-F5344CB8AC3E}">
        <p14:creationId xmlns:p14="http://schemas.microsoft.com/office/powerpoint/2010/main" val="7797597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1422-8823-8D42-B943-C3B6B7C22A12}"/>
              </a:ext>
            </a:extLst>
          </p:cNvPr>
          <p:cNvSpPr>
            <a:spLocks noGrp="1"/>
          </p:cNvSpPr>
          <p:nvPr>
            <p:ph type="title"/>
          </p:nvPr>
        </p:nvSpPr>
        <p:spPr/>
        <p:txBody>
          <a:bodyPr/>
          <a:lstStyle/>
          <a:p>
            <a:r>
              <a:rPr lang="en-US" dirty="0"/>
              <a:t>A Solution-Oriented Research Agenda </a:t>
            </a:r>
            <a:br>
              <a:rPr lang="en-US" dirty="0"/>
            </a:br>
            <a:endParaRPr lang="en-US" dirty="0"/>
          </a:p>
        </p:txBody>
      </p:sp>
      <p:sp>
        <p:nvSpPr>
          <p:cNvPr id="3" name="Content Placeholder 2">
            <a:extLst>
              <a:ext uri="{FF2B5EF4-FFF2-40B4-BE49-F238E27FC236}">
                <a16:creationId xmlns:a16="http://schemas.microsoft.com/office/drawing/2014/main" id="{DB250610-B43E-F940-990F-BD360C1EACC0}"/>
              </a:ext>
            </a:extLst>
          </p:cNvPr>
          <p:cNvSpPr>
            <a:spLocks noGrp="1"/>
          </p:cNvSpPr>
          <p:nvPr>
            <p:ph idx="1"/>
          </p:nvPr>
        </p:nvSpPr>
        <p:spPr>
          <a:xfrm>
            <a:off x="457200" y="1179669"/>
            <a:ext cx="8229600" cy="4525963"/>
          </a:xfrm>
        </p:spPr>
        <p:txBody>
          <a:bodyPr/>
          <a:lstStyle/>
          <a:p>
            <a:r>
              <a:rPr lang="en-US" dirty="0"/>
              <a:t>Large, representative, prospective studies that account for confounding variables with long term outcomes. </a:t>
            </a:r>
          </a:p>
          <a:p>
            <a:r>
              <a:rPr lang="en-US" dirty="0"/>
              <a:t>Large prospective studies that account for confounding variables to improve the assessment, diagnosis and management of NOWS. </a:t>
            </a:r>
          </a:p>
          <a:p>
            <a:r>
              <a:rPr lang="en-US" dirty="0"/>
              <a:t>Include a short-term neurodevelopmental outcome as a marker of risk for neurodevelopmental impairment in infancy, toddlerhood, or childhood. </a:t>
            </a:r>
          </a:p>
          <a:p>
            <a:r>
              <a:rPr lang="en-US" dirty="0"/>
              <a:t>Examine not only neurodevelopment, NOWS, and length-of-stay as outcomes but also length of treatment, length of treatment due to NOWS, and newborn neurobehavior – A NOWS Severity Index</a:t>
            </a:r>
          </a:p>
          <a:p>
            <a:endParaRPr lang="en-US" dirty="0"/>
          </a:p>
          <a:p>
            <a:endParaRPr lang="en-US" dirty="0"/>
          </a:p>
        </p:txBody>
      </p:sp>
      <p:pic>
        <p:nvPicPr>
          <p:cNvPr id="4" name="Picture 7">
            <a:extLst>
              <a:ext uri="{FF2B5EF4-FFF2-40B4-BE49-F238E27FC236}">
                <a16:creationId xmlns:a16="http://schemas.microsoft.com/office/drawing/2014/main" id="{4AD5634F-55EE-8145-9DD4-0CD26D030C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56666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7A7A6-F6F7-5A45-9062-21625E65E181}"/>
              </a:ext>
            </a:extLst>
          </p:cNvPr>
          <p:cNvSpPr>
            <a:spLocks noGrp="1"/>
          </p:cNvSpPr>
          <p:nvPr>
            <p:ph type="title"/>
          </p:nvPr>
        </p:nvSpPr>
        <p:spPr/>
        <p:txBody>
          <a:bodyPr/>
          <a:lstStyle/>
          <a:p>
            <a:r>
              <a:rPr lang="en-US" dirty="0"/>
              <a:t>A Solution-Oriented Research Agenda</a:t>
            </a:r>
          </a:p>
        </p:txBody>
      </p:sp>
      <p:sp>
        <p:nvSpPr>
          <p:cNvPr id="3" name="Content Placeholder 2">
            <a:extLst>
              <a:ext uri="{FF2B5EF4-FFF2-40B4-BE49-F238E27FC236}">
                <a16:creationId xmlns:a16="http://schemas.microsoft.com/office/drawing/2014/main" id="{31B96609-A939-F747-8C10-F280ECDCCF6B}"/>
              </a:ext>
            </a:extLst>
          </p:cNvPr>
          <p:cNvSpPr>
            <a:spLocks noGrp="1"/>
          </p:cNvSpPr>
          <p:nvPr>
            <p:ph idx="1"/>
          </p:nvPr>
        </p:nvSpPr>
        <p:spPr/>
        <p:txBody>
          <a:bodyPr/>
          <a:lstStyle/>
          <a:p>
            <a:r>
              <a:rPr lang="en-US" dirty="0"/>
              <a:t>Outcomes should be assessed beyond early childhood, given that some effects of prenatal opioid exposure may be latent, and not emerge until adolescence when children’s cognitive and executive functioning skills may be challenged in school settings. </a:t>
            </a:r>
          </a:p>
          <a:p>
            <a:r>
              <a:rPr lang="en-US" dirty="0"/>
              <a:t>Incorporate maternal reports of substance and psychopharmacology use, ideally beginning prenatally, as well as collection of biospecimens so that toxicology screens can be performed on (1) maternal hair, (2) cord blood, and/or (3) meconium. </a:t>
            </a:r>
          </a:p>
          <a:p>
            <a:endParaRPr lang="en-US" dirty="0"/>
          </a:p>
          <a:p>
            <a:endParaRPr lang="en-US" dirty="0"/>
          </a:p>
          <a:p>
            <a:endParaRPr lang="en-US" dirty="0"/>
          </a:p>
          <a:p>
            <a:endParaRPr lang="en-US" dirty="0"/>
          </a:p>
        </p:txBody>
      </p:sp>
      <p:pic>
        <p:nvPicPr>
          <p:cNvPr id="4" name="Picture 7">
            <a:extLst>
              <a:ext uri="{FF2B5EF4-FFF2-40B4-BE49-F238E27FC236}">
                <a16:creationId xmlns:a16="http://schemas.microsoft.com/office/drawing/2014/main" id="{7CBFBDFD-0E6C-7649-AD9E-346E4C4603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317087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6D63E-A99D-0742-A51B-1F9BB2A04F09}"/>
              </a:ext>
            </a:extLst>
          </p:cNvPr>
          <p:cNvSpPr>
            <a:spLocks noGrp="1"/>
          </p:cNvSpPr>
          <p:nvPr>
            <p:ph type="title"/>
          </p:nvPr>
        </p:nvSpPr>
        <p:spPr/>
        <p:txBody>
          <a:bodyPr/>
          <a:lstStyle/>
          <a:p>
            <a:r>
              <a:rPr lang="en-US" dirty="0"/>
              <a:t>A Solution-Oriented Research Agenda</a:t>
            </a:r>
          </a:p>
        </p:txBody>
      </p:sp>
      <p:sp>
        <p:nvSpPr>
          <p:cNvPr id="3" name="Content Placeholder 2">
            <a:extLst>
              <a:ext uri="{FF2B5EF4-FFF2-40B4-BE49-F238E27FC236}">
                <a16:creationId xmlns:a16="http://schemas.microsoft.com/office/drawing/2014/main" id="{4D3A3CCF-7F7E-6D46-AC94-925717FD2D0B}"/>
              </a:ext>
            </a:extLst>
          </p:cNvPr>
          <p:cNvSpPr>
            <a:spLocks noGrp="1"/>
          </p:cNvSpPr>
          <p:nvPr>
            <p:ph idx="1"/>
          </p:nvPr>
        </p:nvSpPr>
        <p:spPr/>
        <p:txBody>
          <a:bodyPr/>
          <a:lstStyle/>
          <a:p>
            <a:r>
              <a:rPr lang="en-US" dirty="0"/>
              <a:t>In addition to studying adverse outcomes (e.g. low IQ) also study adaptive outcomes and protective and resilience factors are also needed to inform preventive intervention. </a:t>
            </a:r>
          </a:p>
          <a:p>
            <a:r>
              <a:rPr lang="en-US" dirty="0"/>
              <a:t>Biomarkers: genetic, epigenetic, neuroendocrine (cortisol), autonomic (heart rate variability).</a:t>
            </a:r>
          </a:p>
          <a:p>
            <a:r>
              <a:rPr lang="en-US" dirty="0"/>
              <a:t>Biomarkers to predict which infants will develop NOWS </a:t>
            </a:r>
            <a:r>
              <a:rPr lang="en-US"/>
              <a:t>with treatment </a:t>
            </a:r>
            <a:r>
              <a:rPr lang="en-US" dirty="0"/>
              <a:t>implications.</a:t>
            </a:r>
          </a:p>
          <a:p>
            <a:r>
              <a:rPr lang="en-US" dirty="0"/>
              <a:t>Study of non-pharmacological treatment (Rooming-in, breastfeeding, kangaroo care, and swaddling). </a:t>
            </a:r>
          </a:p>
          <a:p>
            <a:endParaRPr lang="en-US" dirty="0"/>
          </a:p>
        </p:txBody>
      </p:sp>
      <p:pic>
        <p:nvPicPr>
          <p:cNvPr id="4" name="Picture 7">
            <a:extLst>
              <a:ext uri="{FF2B5EF4-FFF2-40B4-BE49-F238E27FC236}">
                <a16:creationId xmlns:a16="http://schemas.microsoft.com/office/drawing/2014/main" id="{9BEFB39F-4BE8-7743-ACA1-75A8D0AC3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98790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C394D-27DE-5545-A135-9C210F50DB48}"/>
              </a:ext>
            </a:extLst>
          </p:cNvPr>
          <p:cNvSpPr>
            <a:spLocks noGrp="1"/>
          </p:cNvSpPr>
          <p:nvPr>
            <p:ph type="title"/>
          </p:nvPr>
        </p:nvSpPr>
        <p:spPr/>
        <p:txBody>
          <a:bodyPr/>
          <a:lstStyle/>
          <a:p>
            <a:r>
              <a:rPr lang="en-US" dirty="0"/>
              <a:t>NOWS Research at Women and Infants</a:t>
            </a:r>
          </a:p>
        </p:txBody>
      </p:sp>
      <p:sp>
        <p:nvSpPr>
          <p:cNvPr id="3" name="Content Placeholder 2">
            <a:extLst>
              <a:ext uri="{FF2B5EF4-FFF2-40B4-BE49-F238E27FC236}">
                <a16:creationId xmlns:a16="http://schemas.microsoft.com/office/drawing/2014/main" id="{DA617C7D-2097-3142-B2A2-3C9CF81B6B2E}"/>
              </a:ext>
            </a:extLst>
          </p:cNvPr>
          <p:cNvSpPr>
            <a:spLocks noGrp="1"/>
          </p:cNvSpPr>
          <p:nvPr>
            <p:ph idx="1"/>
          </p:nvPr>
        </p:nvSpPr>
        <p:spPr/>
        <p:txBody>
          <a:bodyPr/>
          <a:lstStyle/>
          <a:p>
            <a:r>
              <a:rPr lang="en-US" sz="2000" dirty="0"/>
              <a:t>Pragmatic, randomized, blinded trial to shorten pharmacologic treatment of newborns with neonatal opioid withdrawal syndrome (NOWS)(A. </a:t>
            </a:r>
            <a:r>
              <a:rPr lang="en-US" sz="2000" dirty="0" err="1"/>
              <a:t>Laptook</a:t>
            </a:r>
            <a:r>
              <a:rPr lang="en-US" sz="2000" dirty="0"/>
              <a:t>).</a:t>
            </a:r>
          </a:p>
          <a:p>
            <a:r>
              <a:rPr lang="en-US" sz="2000" dirty="0"/>
              <a:t>Prospective randomized blinded trial to shorten pharmacologic treatment of newborns with neonatal opioid withdrawal syndrome (NOWS)(A. </a:t>
            </a:r>
            <a:r>
              <a:rPr lang="en-US" sz="2000" dirty="0" err="1"/>
              <a:t>Czynski</a:t>
            </a:r>
            <a:r>
              <a:rPr lang="en-US" sz="2000" dirty="0"/>
              <a:t>).</a:t>
            </a:r>
          </a:p>
          <a:p>
            <a:r>
              <a:rPr lang="en-US" sz="2000" dirty="0"/>
              <a:t>Monitoring newborn sleep to improve treatment and outcomes from opioid exposure (A. Salisbury).</a:t>
            </a:r>
          </a:p>
          <a:p>
            <a:r>
              <a:rPr lang="en-US" sz="2000" dirty="0"/>
              <a:t>Clinical markers of neonatal opioid withdrawal syndrome: onset, severity and longitudinal neurodevelopmental outcome (B. Lester).</a:t>
            </a:r>
          </a:p>
          <a:p>
            <a:r>
              <a:rPr lang="en-US" sz="2000" dirty="0"/>
              <a:t>Improving the diagnosis of NAS (B. Lester).</a:t>
            </a:r>
          </a:p>
          <a:p>
            <a:pPr marL="0" indent="0">
              <a:buNone/>
            </a:pPr>
            <a:endParaRPr lang="en-US" sz="2000" dirty="0"/>
          </a:p>
          <a:p>
            <a:r>
              <a:rPr lang="en-US" sz="1400" dirty="0"/>
              <a:t>Funding: NIH (COBRE on Opioids and Overdose, ECHO ACT NOWS, NIDA), Brown University Biomedical Innovations </a:t>
            </a:r>
          </a:p>
        </p:txBody>
      </p:sp>
      <p:pic>
        <p:nvPicPr>
          <p:cNvPr id="5" name="Picture 7">
            <a:extLst>
              <a:ext uri="{FF2B5EF4-FFF2-40B4-BE49-F238E27FC236}">
                <a16:creationId xmlns:a16="http://schemas.microsoft.com/office/drawing/2014/main" id="{08D7F38B-0D46-0149-86EA-B4561D93C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758243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33D07-0BA7-B044-8224-EC0D73448A6A}"/>
              </a:ext>
            </a:extLst>
          </p:cNvPr>
          <p:cNvSpPr>
            <a:spLocks noGrp="1"/>
          </p:cNvSpPr>
          <p:nvPr>
            <p:ph type="title"/>
          </p:nvPr>
        </p:nvSpPr>
        <p:spPr/>
        <p:txBody>
          <a:bodyPr/>
          <a:lstStyle/>
          <a:p>
            <a:r>
              <a:rPr lang="en-US" dirty="0"/>
              <a:t>Meet Paloma</a:t>
            </a:r>
          </a:p>
        </p:txBody>
      </p:sp>
      <p:pic>
        <p:nvPicPr>
          <p:cNvPr id="5" name="Content Placeholder 4">
            <a:extLst>
              <a:ext uri="{FF2B5EF4-FFF2-40B4-BE49-F238E27FC236}">
                <a16:creationId xmlns:a16="http://schemas.microsoft.com/office/drawing/2014/main" id="{1CEE0A90-12AE-2C44-A8FA-2FBFC02E9E0B}"/>
              </a:ext>
            </a:extLst>
          </p:cNvPr>
          <p:cNvPicPr>
            <a:picLocks noGrp="1" noChangeAspect="1"/>
          </p:cNvPicPr>
          <p:nvPr>
            <p:ph idx="1"/>
          </p:nvPr>
        </p:nvPicPr>
        <p:blipFill>
          <a:blip r:embed="rId2"/>
          <a:stretch>
            <a:fillRect/>
          </a:stretch>
        </p:blipFill>
        <p:spPr>
          <a:xfrm>
            <a:off x="2518913" y="1447800"/>
            <a:ext cx="3750323" cy="5000431"/>
          </a:xfrm>
        </p:spPr>
      </p:pic>
      <p:pic>
        <p:nvPicPr>
          <p:cNvPr id="4" name="Picture 7">
            <a:extLst>
              <a:ext uri="{FF2B5EF4-FFF2-40B4-BE49-F238E27FC236}">
                <a16:creationId xmlns:a16="http://schemas.microsoft.com/office/drawing/2014/main" id="{DD65BA71-4C45-BF4C-A837-410F46ADD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80476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49" y="274638"/>
            <a:ext cx="8564563" cy="1143000"/>
          </a:xfrm>
        </p:spPr>
        <p:txBody>
          <a:bodyPr/>
          <a:lstStyle/>
          <a:p>
            <a:r>
              <a:rPr lang="en-US" sz="3600" dirty="0"/>
              <a:t>Opioids and Developmental Outcome</a:t>
            </a:r>
          </a:p>
        </p:txBody>
      </p:sp>
      <p:sp>
        <p:nvSpPr>
          <p:cNvPr id="3" name="Content Placeholder 2"/>
          <p:cNvSpPr>
            <a:spLocks noGrp="1"/>
          </p:cNvSpPr>
          <p:nvPr>
            <p:ph idx="1"/>
          </p:nvPr>
        </p:nvSpPr>
        <p:spPr/>
        <p:txBody>
          <a:bodyPr/>
          <a:lstStyle/>
          <a:p>
            <a:r>
              <a:rPr lang="en-US" sz="2800" dirty="0"/>
              <a:t>Relative to other substances (cocaine, marijuana, tobacco, alcohol) literature on long term effects of prenatal opiate (heroin and methadone) exposure is relatively sparse</a:t>
            </a:r>
          </a:p>
          <a:p>
            <a:endParaRPr lang="en-US" sz="2800" dirty="0"/>
          </a:p>
          <a:p>
            <a:endParaRPr lang="en-US" sz="1200" dirty="0"/>
          </a:p>
          <a:p>
            <a:endParaRPr lang="en-US" sz="1200" dirty="0"/>
          </a:p>
        </p:txBody>
      </p:sp>
      <p:pic>
        <p:nvPicPr>
          <p:cNvPr id="4" name="Picture 7"/>
          <p:cNvPicPr>
            <a:picLocks noChangeAspect="1" noChangeArrowheads="1"/>
          </p:cNvPicPr>
          <p:nvPr/>
        </p:nvPicPr>
        <p:blipFill>
          <a:blip r:embed="rId2" cstate="print"/>
          <a:srcRect/>
          <a:stretch>
            <a:fillRect/>
          </a:stretch>
        </p:blipFill>
        <p:spPr bwMode="auto">
          <a:xfrm>
            <a:off x="6840538" y="6242050"/>
            <a:ext cx="2162175" cy="500063"/>
          </a:xfrm>
          <a:prstGeom prst="rect">
            <a:avLst/>
          </a:prstGeom>
          <a:noFill/>
          <a:ln w="9525">
            <a:noFill/>
            <a:miter lim="800000"/>
            <a:headEnd/>
            <a:tailEnd/>
          </a:ln>
        </p:spPr>
      </p:pic>
    </p:spTree>
    <p:extLst>
      <p:ext uri="{BB962C8B-B14F-4D97-AF65-F5344CB8AC3E}">
        <p14:creationId xmlns:p14="http://schemas.microsoft.com/office/powerpoint/2010/main" val="146478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DB49E-1965-3845-82C9-30B51583FE13}"/>
              </a:ext>
            </a:extLst>
          </p:cNvPr>
          <p:cNvSpPr>
            <a:spLocks noGrp="1"/>
          </p:cNvSpPr>
          <p:nvPr>
            <p:ph type="title"/>
          </p:nvPr>
        </p:nvSpPr>
        <p:spPr/>
        <p:txBody>
          <a:bodyPr/>
          <a:lstStyle/>
          <a:p>
            <a:r>
              <a:rPr lang="en-US" dirty="0"/>
              <a:t>Opioids and Developmental Outcome</a:t>
            </a:r>
          </a:p>
        </p:txBody>
      </p:sp>
      <p:pic>
        <p:nvPicPr>
          <p:cNvPr id="5" name="Content Placeholder 4">
            <a:extLst>
              <a:ext uri="{FF2B5EF4-FFF2-40B4-BE49-F238E27FC236}">
                <a16:creationId xmlns:a16="http://schemas.microsoft.com/office/drawing/2014/main" id="{F4E69207-A22F-1747-A6E0-56AD550AA8BF}"/>
              </a:ext>
            </a:extLst>
          </p:cNvPr>
          <p:cNvPicPr>
            <a:picLocks noGrp="1" noChangeAspect="1"/>
          </p:cNvPicPr>
          <p:nvPr>
            <p:ph idx="1"/>
          </p:nvPr>
        </p:nvPicPr>
        <p:blipFill>
          <a:blip r:embed="rId2"/>
          <a:stretch>
            <a:fillRect/>
          </a:stretch>
        </p:blipFill>
        <p:spPr>
          <a:xfrm>
            <a:off x="1519518" y="1095935"/>
            <a:ext cx="6619392" cy="5111499"/>
          </a:xfrm>
        </p:spPr>
      </p:pic>
      <p:sp>
        <p:nvSpPr>
          <p:cNvPr id="6" name="TextBox 5">
            <a:extLst>
              <a:ext uri="{FF2B5EF4-FFF2-40B4-BE49-F238E27FC236}">
                <a16:creationId xmlns:a16="http://schemas.microsoft.com/office/drawing/2014/main" id="{45DB4553-E4EA-E845-9C69-BE371CD0A206}"/>
              </a:ext>
            </a:extLst>
          </p:cNvPr>
          <p:cNvSpPr txBox="1"/>
          <p:nvPr/>
        </p:nvSpPr>
        <p:spPr>
          <a:xfrm>
            <a:off x="2201004" y="6325392"/>
            <a:ext cx="4580625" cy="553998"/>
          </a:xfrm>
          <a:prstGeom prst="rect">
            <a:avLst/>
          </a:prstGeom>
          <a:noFill/>
        </p:spPr>
        <p:txBody>
          <a:bodyPr wrap="square" rtlCol="0">
            <a:spAutoFit/>
          </a:bodyPr>
          <a:lstStyle/>
          <a:p>
            <a:r>
              <a:rPr lang="en-US" sz="1000" dirty="0" err="1"/>
              <a:t>Conradt</a:t>
            </a:r>
            <a:r>
              <a:rPr lang="en-US" sz="1000" dirty="0"/>
              <a:t> E, Flannery T, </a:t>
            </a:r>
            <a:r>
              <a:rPr lang="en-US" sz="1000" dirty="0" err="1"/>
              <a:t>Aschner</a:t>
            </a:r>
            <a:r>
              <a:rPr lang="en-US" sz="1000" dirty="0"/>
              <a:t> JL, et al. Prenatal Opioid Exposure: Neurodevelopmental Consequences and Future Research Priorities. Pediatrics. 2019;144(3):e20190128 </a:t>
            </a:r>
          </a:p>
        </p:txBody>
      </p:sp>
      <p:pic>
        <p:nvPicPr>
          <p:cNvPr id="7" name="Picture 7">
            <a:extLst>
              <a:ext uri="{FF2B5EF4-FFF2-40B4-BE49-F238E27FC236}">
                <a16:creationId xmlns:a16="http://schemas.microsoft.com/office/drawing/2014/main" id="{1F1BBB6C-A6C9-6143-BBCA-A919514475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86718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20E7D-84C8-014E-9A34-742660D03759}"/>
              </a:ext>
            </a:extLst>
          </p:cNvPr>
          <p:cNvSpPr>
            <a:spLocks noGrp="1"/>
          </p:cNvSpPr>
          <p:nvPr>
            <p:ph type="title"/>
          </p:nvPr>
        </p:nvSpPr>
        <p:spPr/>
        <p:txBody>
          <a:bodyPr/>
          <a:lstStyle/>
          <a:p>
            <a:r>
              <a:rPr lang="en-US" dirty="0"/>
              <a:t>Opioids and Developmental Outcome</a:t>
            </a:r>
          </a:p>
        </p:txBody>
      </p:sp>
      <p:pic>
        <p:nvPicPr>
          <p:cNvPr id="5" name="Content Placeholder 4">
            <a:extLst>
              <a:ext uri="{FF2B5EF4-FFF2-40B4-BE49-F238E27FC236}">
                <a16:creationId xmlns:a16="http://schemas.microsoft.com/office/drawing/2014/main" id="{619A7B14-D2B1-9C4C-B977-9A84F80D5F60}"/>
              </a:ext>
            </a:extLst>
          </p:cNvPr>
          <p:cNvPicPr>
            <a:picLocks noGrp="1" noChangeAspect="1"/>
          </p:cNvPicPr>
          <p:nvPr>
            <p:ph idx="1"/>
          </p:nvPr>
        </p:nvPicPr>
        <p:blipFill>
          <a:blip r:embed="rId2"/>
          <a:stretch>
            <a:fillRect/>
          </a:stretch>
        </p:blipFill>
        <p:spPr>
          <a:xfrm>
            <a:off x="1290878" y="1190065"/>
            <a:ext cx="6762704" cy="4815467"/>
          </a:xfrm>
        </p:spPr>
      </p:pic>
      <p:sp>
        <p:nvSpPr>
          <p:cNvPr id="6" name="TextBox 5">
            <a:extLst>
              <a:ext uri="{FF2B5EF4-FFF2-40B4-BE49-F238E27FC236}">
                <a16:creationId xmlns:a16="http://schemas.microsoft.com/office/drawing/2014/main" id="{3D8A4D7A-4365-EA49-A700-9FB2EC3465ED}"/>
              </a:ext>
            </a:extLst>
          </p:cNvPr>
          <p:cNvSpPr txBox="1"/>
          <p:nvPr/>
        </p:nvSpPr>
        <p:spPr>
          <a:xfrm>
            <a:off x="2207727" y="6215082"/>
            <a:ext cx="4580625" cy="553998"/>
          </a:xfrm>
          <a:prstGeom prst="rect">
            <a:avLst/>
          </a:prstGeom>
          <a:noFill/>
        </p:spPr>
        <p:txBody>
          <a:bodyPr wrap="square" rtlCol="0">
            <a:spAutoFit/>
          </a:bodyPr>
          <a:lstStyle/>
          <a:p>
            <a:r>
              <a:rPr lang="en-US" sz="1000" dirty="0" err="1"/>
              <a:t>Conradt</a:t>
            </a:r>
            <a:r>
              <a:rPr lang="en-US" sz="1000" dirty="0"/>
              <a:t> E, Flannery T, </a:t>
            </a:r>
            <a:r>
              <a:rPr lang="en-US" sz="1000" dirty="0" err="1"/>
              <a:t>Aschner</a:t>
            </a:r>
            <a:r>
              <a:rPr lang="en-US" sz="1000" dirty="0"/>
              <a:t> JL, et al. Prenatal Opioid Exposure: Neurodevelopmental Consequences and Future Research Priorities. Pediatrics. 2019;144(3):e20190128 </a:t>
            </a:r>
          </a:p>
        </p:txBody>
      </p:sp>
      <p:pic>
        <p:nvPicPr>
          <p:cNvPr id="7" name="Picture 7">
            <a:extLst>
              <a:ext uri="{FF2B5EF4-FFF2-40B4-BE49-F238E27FC236}">
                <a16:creationId xmlns:a16="http://schemas.microsoft.com/office/drawing/2014/main" id="{18238B57-ACEC-A347-BDDA-814F4A717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7012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BF79-AEB2-F949-BCD6-005673198F91}"/>
              </a:ext>
            </a:extLst>
          </p:cNvPr>
          <p:cNvSpPr>
            <a:spLocks noGrp="1"/>
          </p:cNvSpPr>
          <p:nvPr>
            <p:ph type="title"/>
          </p:nvPr>
        </p:nvSpPr>
        <p:spPr/>
        <p:txBody>
          <a:bodyPr/>
          <a:lstStyle/>
          <a:p>
            <a:r>
              <a:rPr lang="en-US" dirty="0"/>
              <a:t>Opioids and Developmental Outcome</a:t>
            </a:r>
          </a:p>
        </p:txBody>
      </p:sp>
      <p:pic>
        <p:nvPicPr>
          <p:cNvPr id="8" name="Content Placeholder 7">
            <a:extLst>
              <a:ext uri="{FF2B5EF4-FFF2-40B4-BE49-F238E27FC236}">
                <a16:creationId xmlns:a16="http://schemas.microsoft.com/office/drawing/2014/main" id="{84E75673-E271-7444-A48A-7E0D33E2D361}"/>
              </a:ext>
            </a:extLst>
          </p:cNvPr>
          <p:cNvPicPr>
            <a:picLocks noGrp="1" noChangeAspect="1"/>
          </p:cNvPicPr>
          <p:nvPr>
            <p:ph idx="1"/>
          </p:nvPr>
        </p:nvPicPr>
        <p:blipFill>
          <a:blip r:embed="rId2"/>
          <a:stretch>
            <a:fillRect/>
          </a:stretch>
        </p:blipFill>
        <p:spPr>
          <a:xfrm>
            <a:off x="642334" y="1337982"/>
            <a:ext cx="8187357" cy="4430805"/>
          </a:xfrm>
        </p:spPr>
      </p:pic>
      <p:sp>
        <p:nvSpPr>
          <p:cNvPr id="9" name="TextBox 8">
            <a:extLst>
              <a:ext uri="{FF2B5EF4-FFF2-40B4-BE49-F238E27FC236}">
                <a16:creationId xmlns:a16="http://schemas.microsoft.com/office/drawing/2014/main" id="{AC10570C-A3FF-0241-BA73-7C2DF5F32D09}"/>
              </a:ext>
            </a:extLst>
          </p:cNvPr>
          <p:cNvSpPr txBox="1"/>
          <p:nvPr/>
        </p:nvSpPr>
        <p:spPr>
          <a:xfrm>
            <a:off x="2259913" y="6188115"/>
            <a:ext cx="4580625" cy="553998"/>
          </a:xfrm>
          <a:prstGeom prst="rect">
            <a:avLst/>
          </a:prstGeom>
          <a:noFill/>
        </p:spPr>
        <p:txBody>
          <a:bodyPr wrap="square" rtlCol="0">
            <a:spAutoFit/>
          </a:bodyPr>
          <a:lstStyle/>
          <a:p>
            <a:r>
              <a:rPr lang="en-US" sz="1000" dirty="0" err="1"/>
              <a:t>Conradt</a:t>
            </a:r>
            <a:r>
              <a:rPr lang="en-US" sz="1000" dirty="0"/>
              <a:t> E, Flannery T, </a:t>
            </a:r>
            <a:r>
              <a:rPr lang="en-US" sz="1000" dirty="0" err="1"/>
              <a:t>Aschner</a:t>
            </a:r>
            <a:r>
              <a:rPr lang="en-US" sz="1000" dirty="0"/>
              <a:t> JL, et al. Prenatal Opioid Exposure: Neurodevelopmental Consequences and Future Research Priorities. Pediatrics. 2019;144(3):e20190128 </a:t>
            </a:r>
          </a:p>
        </p:txBody>
      </p:sp>
      <p:pic>
        <p:nvPicPr>
          <p:cNvPr id="5" name="Picture 7">
            <a:extLst>
              <a:ext uri="{FF2B5EF4-FFF2-40B4-BE49-F238E27FC236}">
                <a16:creationId xmlns:a16="http://schemas.microsoft.com/office/drawing/2014/main" id="{F95D76D5-7768-B843-A764-24575A3C05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0174673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998AB-DB0E-A746-91BF-8CCC83D7F2A9}"/>
              </a:ext>
            </a:extLst>
          </p:cNvPr>
          <p:cNvSpPr>
            <a:spLocks noGrp="1"/>
          </p:cNvSpPr>
          <p:nvPr>
            <p:ph type="title"/>
          </p:nvPr>
        </p:nvSpPr>
        <p:spPr/>
        <p:txBody>
          <a:bodyPr/>
          <a:lstStyle/>
          <a:p>
            <a:r>
              <a:rPr lang="en-US" dirty="0"/>
              <a:t>Opioids and Developmental Outcome</a:t>
            </a:r>
          </a:p>
        </p:txBody>
      </p:sp>
      <p:sp>
        <p:nvSpPr>
          <p:cNvPr id="3" name="Content Placeholder 2">
            <a:extLst>
              <a:ext uri="{FF2B5EF4-FFF2-40B4-BE49-F238E27FC236}">
                <a16:creationId xmlns:a16="http://schemas.microsoft.com/office/drawing/2014/main" id="{76A673B5-095F-854D-89EF-D8660D686028}"/>
              </a:ext>
            </a:extLst>
          </p:cNvPr>
          <p:cNvSpPr>
            <a:spLocks noGrp="1"/>
          </p:cNvSpPr>
          <p:nvPr>
            <p:ph idx="1"/>
          </p:nvPr>
        </p:nvSpPr>
        <p:spPr>
          <a:xfrm>
            <a:off x="457200" y="1352914"/>
            <a:ext cx="8229600" cy="4875362"/>
          </a:xfrm>
        </p:spPr>
        <p:txBody>
          <a:bodyPr/>
          <a:lstStyle/>
          <a:p>
            <a:r>
              <a:rPr lang="en-US" dirty="0"/>
              <a:t>Conclusions that can be drawn regarding the neurodevelopmental outcomes of prenatal opioid exposure are limited because of a number of key methodologic shortcomings in the literature</a:t>
            </a:r>
          </a:p>
          <a:p>
            <a:r>
              <a:rPr lang="en-US" dirty="0"/>
              <a:t> Small sample sizes makes it difficult to adjust for confounding variables </a:t>
            </a:r>
          </a:p>
          <a:p>
            <a:r>
              <a:rPr lang="en-US" dirty="0"/>
              <a:t>Important potential confounding variables include prenatal exposure to substances other than opioids, nutrition during pregnancy, inadequate prenatal care, medical complications, socioeconomic status, the quality of the child-rearing environment, maternal mental health, maternal trauma exposure, and partner use of substances.</a:t>
            </a:r>
          </a:p>
          <a:p>
            <a:endParaRPr lang="en-US" dirty="0"/>
          </a:p>
          <a:p>
            <a:endParaRPr lang="en-US" dirty="0"/>
          </a:p>
        </p:txBody>
      </p:sp>
      <p:pic>
        <p:nvPicPr>
          <p:cNvPr id="4" name="Picture 7">
            <a:extLst>
              <a:ext uri="{FF2B5EF4-FFF2-40B4-BE49-F238E27FC236}">
                <a16:creationId xmlns:a16="http://schemas.microsoft.com/office/drawing/2014/main" id="{4FABCC7D-2A71-7D4B-9A2C-2EFA14EB6B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421715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descr="intrauterine-drug-exposure-and-nas-newest10-17-14-9-638.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1525" y="152400"/>
            <a:ext cx="8102600" cy="6083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2"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0538" y="6242050"/>
            <a:ext cx="2162175"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39876456"/>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969696"/>
      </a:lt2>
      <a:accent1>
        <a:srgbClr val="FFCC00"/>
      </a:accent1>
      <a:accent2>
        <a:srgbClr val="CC3300"/>
      </a:accent2>
      <a:accent3>
        <a:srgbClr val="FFFFFF"/>
      </a:accent3>
      <a:accent4>
        <a:srgbClr val="000000"/>
      </a:accent4>
      <a:accent5>
        <a:srgbClr val="FFE2AA"/>
      </a:accent5>
      <a:accent6>
        <a:srgbClr val="B92D00"/>
      </a:accent6>
      <a:hlink>
        <a:srgbClr val="BBAF59"/>
      </a:hlink>
      <a:folHlink>
        <a:srgbClr val="4D4D4D"/>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4D4D4D"/>
        </a:dk1>
        <a:lt1>
          <a:srgbClr val="FFFFFF"/>
        </a:lt1>
        <a:dk2>
          <a:srgbClr val="339966"/>
        </a:dk2>
        <a:lt2>
          <a:srgbClr val="B2B2B2"/>
        </a:lt2>
        <a:accent1>
          <a:srgbClr val="339966"/>
        </a:accent1>
        <a:accent2>
          <a:srgbClr val="C0C0C0"/>
        </a:accent2>
        <a:accent3>
          <a:srgbClr val="FFFFFF"/>
        </a:accent3>
        <a:accent4>
          <a:srgbClr val="404040"/>
        </a:accent4>
        <a:accent5>
          <a:srgbClr val="ADCAB8"/>
        </a:accent5>
        <a:accent6>
          <a:srgbClr val="AEAEAE"/>
        </a:accent6>
        <a:hlink>
          <a:srgbClr val="006699"/>
        </a:hlink>
        <a:folHlink>
          <a:srgbClr val="CCCC00"/>
        </a:folHlink>
      </a:clrScheme>
      <a:clrMap bg1="lt1" tx1="dk1" bg2="lt2" tx2="dk2" accent1="accent1" accent2="accent2" accent3="accent3" accent4="accent4" accent5="accent5" accent6="accent6" hlink="hlink" folHlink="folHlink"/>
    </a:extraClrScheme>
    <a:extraClrScheme>
      <a:clrScheme name="Default Design 14">
        <a:dk1>
          <a:srgbClr val="4D4D4D"/>
        </a:dk1>
        <a:lt1>
          <a:srgbClr val="FFFFFF"/>
        </a:lt1>
        <a:dk2>
          <a:srgbClr val="18605A"/>
        </a:dk2>
        <a:lt2>
          <a:srgbClr val="B2B2B2"/>
        </a:lt2>
        <a:accent1>
          <a:srgbClr val="18605A"/>
        </a:accent1>
        <a:accent2>
          <a:srgbClr val="C0C0C0"/>
        </a:accent2>
        <a:accent3>
          <a:srgbClr val="FFFFFF"/>
        </a:accent3>
        <a:accent4>
          <a:srgbClr val="404040"/>
        </a:accent4>
        <a:accent5>
          <a:srgbClr val="ABB6B5"/>
        </a:accent5>
        <a:accent6>
          <a:srgbClr val="AEAEAE"/>
        </a:accent6>
        <a:hlink>
          <a:srgbClr val="006699"/>
        </a:hlink>
        <a:folHlink>
          <a:srgbClr val="CCCC00"/>
        </a:folHlink>
      </a:clrScheme>
      <a:clrMap bg1="lt1" tx1="dk1" bg2="lt2" tx2="dk2" accent1="accent1" accent2="accent2" accent3="accent3" accent4="accent4" accent5="accent5" accent6="accent6" hlink="hlink" folHlink="folHlink"/>
    </a:extraClrScheme>
    <a:extraClrScheme>
      <a:clrScheme name="Default Design 15">
        <a:dk1>
          <a:srgbClr val="292929"/>
        </a:dk1>
        <a:lt1>
          <a:srgbClr val="FFFFFF"/>
        </a:lt1>
        <a:dk2>
          <a:srgbClr val="18605A"/>
        </a:dk2>
        <a:lt2>
          <a:srgbClr val="B2B2B2"/>
        </a:lt2>
        <a:accent1>
          <a:srgbClr val="18605A"/>
        </a:accent1>
        <a:accent2>
          <a:srgbClr val="C0C0C0"/>
        </a:accent2>
        <a:accent3>
          <a:srgbClr val="FFFFFF"/>
        </a:accent3>
        <a:accent4>
          <a:srgbClr val="212121"/>
        </a:accent4>
        <a:accent5>
          <a:srgbClr val="ABB6B5"/>
        </a:accent5>
        <a:accent6>
          <a:srgbClr val="AEAEAE"/>
        </a:accent6>
        <a:hlink>
          <a:srgbClr val="006699"/>
        </a:hlink>
        <a:folHlink>
          <a:srgbClr val="CCCC00"/>
        </a:folHlink>
      </a:clrScheme>
      <a:clrMap bg1="lt1" tx1="dk1" bg2="lt2" tx2="dk2" accent1="accent1" accent2="accent2" accent3="accent3" accent4="accent4" accent5="accent5" accent6="accent6" hlink="hlink" folHlink="folHlink"/>
    </a:extraClrScheme>
    <a:extraClrScheme>
      <a:clrScheme name="Default Design 16">
        <a:dk1>
          <a:srgbClr val="000000"/>
        </a:dk1>
        <a:lt1>
          <a:srgbClr val="FFFFFF"/>
        </a:lt1>
        <a:dk2>
          <a:srgbClr val="000000"/>
        </a:dk2>
        <a:lt2>
          <a:srgbClr val="969696"/>
        </a:lt2>
        <a:accent1>
          <a:srgbClr val="FBDF53"/>
        </a:accent1>
        <a:accent2>
          <a:srgbClr val="CC3300"/>
        </a:accent2>
        <a:accent3>
          <a:srgbClr val="FFFFFF"/>
        </a:accent3>
        <a:accent4>
          <a:srgbClr val="000000"/>
        </a:accent4>
        <a:accent5>
          <a:srgbClr val="FDECB3"/>
        </a:accent5>
        <a:accent6>
          <a:srgbClr val="B92D00"/>
        </a:accent6>
        <a:hlink>
          <a:srgbClr val="996633"/>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4282</TotalTime>
  <Words>1644</Words>
  <Application>Microsoft Office PowerPoint</Application>
  <PresentationFormat>On-screen Show (4:3)</PresentationFormat>
  <Paragraphs>205</Paragraphs>
  <Slides>35</Slides>
  <Notes>12</Notes>
  <HiddenSlides>0</HiddenSlides>
  <MMClips>1</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3" baseType="lpstr">
      <vt:lpstr>Arial</vt:lpstr>
      <vt:lpstr>Calibri</vt:lpstr>
      <vt:lpstr>Goudy Old Style</vt:lpstr>
      <vt:lpstr>StarSymbol</vt:lpstr>
      <vt:lpstr>Times New Roman</vt:lpstr>
      <vt:lpstr>Wingdings</vt:lpstr>
      <vt:lpstr>Default Design</vt:lpstr>
      <vt:lpstr>Microsoft Excel Chart</vt:lpstr>
      <vt:lpstr> </vt:lpstr>
      <vt:lpstr>Opioid Use Disorders: GENTRIFIED</vt:lpstr>
      <vt:lpstr>Pregnancy and Prescription Opioids</vt:lpstr>
      <vt:lpstr>Opioids and Developmental Outcome</vt:lpstr>
      <vt:lpstr>Opioids and Developmental Outcome</vt:lpstr>
      <vt:lpstr>Opioids and Developmental Outcome</vt:lpstr>
      <vt:lpstr>Opioids and Developmental Outcome</vt:lpstr>
      <vt:lpstr>Opioids and Developmental Outcome</vt:lpstr>
      <vt:lpstr>PowerPoint Presentation</vt:lpstr>
      <vt:lpstr>Neonatal Abstinence Syndrome (NAS)</vt:lpstr>
      <vt:lpstr>Neonatal Abstinence Syndrome (NAS)</vt:lpstr>
      <vt:lpstr>Neonatal Abstinence Syndrome (NAS)</vt:lpstr>
      <vt:lpstr>Incidence of Neonatal Abstinence Syndrome (NAS)</vt:lpstr>
      <vt:lpstr>NAS Statistics in Rhode Island </vt:lpstr>
      <vt:lpstr>Neonatal Abstinence Syndrome (NAS)</vt:lpstr>
      <vt:lpstr>Opioids and Developmental Outcome</vt:lpstr>
      <vt:lpstr>Neonatal Abstinence Syndrome (NAS)</vt:lpstr>
      <vt:lpstr>Maternal Lifestyle Study- NAS</vt:lpstr>
      <vt:lpstr>Opioids and Developmental Outcome</vt:lpstr>
      <vt:lpstr>PowerPoint Presentation</vt:lpstr>
      <vt:lpstr>Accurate Diagnosis of NAS is Critical</vt:lpstr>
      <vt:lpstr>Pharmacological Treatment of NAS</vt:lpstr>
      <vt:lpstr>PowerPoint Presentation</vt:lpstr>
      <vt:lpstr>Definition of High Pitched Cry is VERY Subjective</vt:lpstr>
      <vt:lpstr>Start Drug Treatment: Misdiagnosis?</vt:lpstr>
      <vt:lpstr>Methadone vs Morphine to Treat NAS</vt:lpstr>
      <vt:lpstr>Treatment Medication and Neurobehavior</vt:lpstr>
      <vt:lpstr>Treatment Medication and Neurobehavior</vt:lpstr>
      <vt:lpstr>PowerPoint Presentation</vt:lpstr>
      <vt:lpstr>Language Composite Score: Morphine Treated vs Normative Sample</vt:lpstr>
      <vt:lpstr>A Solution-Oriented Research Agenda  </vt:lpstr>
      <vt:lpstr>A Solution-Oriented Research Agenda</vt:lpstr>
      <vt:lpstr>A Solution-Oriented Research Agenda</vt:lpstr>
      <vt:lpstr>NOWS Research at Women and Infants</vt:lpstr>
      <vt:lpstr>Meet Paloma</vt:lpstr>
    </vt:vector>
  </TitlesOfParts>
  <Company>dhmc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Kathleen A. Shannon</dc:creator>
  <cp:lastModifiedBy>Katz, Margo (RIDOH)</cp:lastModifiedBy>
  <cp:revision>244</cp:revision>
  <cp:lastPrinted>2019-11-22T18:45:53Z</cp:lastPrinted>
  <dcterms:created xsi:type="dcterms:W3CDTF">2004-04-15T18:43:48Z</dcterms:created>
  <dcterms:modified xsi:type="dcterms:W3CDTF">2019-11-22T18:48:33Z</dcterms:modified>
</cp:coreProperties>
</file>